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52"/>
  </p:notesMasterIdLst>
  <p:sldIdLst>
    <p:sldId id="267" r:id="rId3"/>
    <p:sldId id="257" r:id="rId4"/>
    <p:sldId id="274" r:id="rId5"/>
    <p:sldId id="258" r:id="rId6"/>
    <p:sldId id="275" r:id="rId7"/>
    <p:sldId id="271" r:id="rId8"/>
    <p:sldId id="261" r:id="rId9"/>
    <p:sldId id="272" r:id="rId10"/>
    <p:sldId id="264" r:id="rId11"/>
    <p:sldId id="278" r:id="rId12"/>
    <p:sldId id="276" r:id="rId13"/>
    <p:sldId id="287" r:id="rId14"/>
    <p:sldId id="292" r:id="rId15"/>
    <p:sldId id="294" r:id="rId16"/>
    <p:sldId id="293" r:id="rId17"/>
    <p:sldId id="295" r:id="rId18"/>
    <p:sldId id="298" r:id="rId19"/>
    <p:sldId id="355" r:id="rId20"/>
    <p:sldId id="356" r:id="rId21"/>
    <p:sldId id="358" r:id="rId22"/>
    <p:sldId id="357" r:id="rId23"/>
    <p:sldId id="359" r:id="rId24"/>
    <p:sldId id="360" r:id="rId25"/>
    <p:sldId id="362" r:id="rId26"/>
    <p:sldId id="363" r:id="rId27"/>
    <p:sldId id="377" r:id="rId28"/>
    <p:sldId id="364" r:id="rId29"/>
    <p:sldId id="365" r:id="rId30"/>
    <p:sldId id="366" r:id="rId31"/>
    <p:sldId id="367" r:id="rId32"/>
    <p:sldId id="368" r:id="rId33"/>
    <p:sldId id="369" r:id="rId34"/>
    <p:sldId id="374" r:id="rId35"/>
    <p:sldId id="370" r:id="rId36"/>
    <p:sldId id="371" r:id="rId37"/>
    <p:sldId id="375" r:id="rId38"/>
    <p:sldId id="372" r:id="rId39"/>
    <p:sldId id="288" r:id="rId40"/>
    <p:sldId id="380" r:id="rId41"/>
    <p:sldId id="379" r:id="rId42"/>
    <p:sldId id="381" r:id="rId43"/>
    <p:sldId id="285" r:id="rId44"/>
    <p:sldId id="283" r:id="rId45"/>
    <p:sldId id="284" r:id="rId46"/>
    <p:sldId id="289" r:id="rId47"/>
    <p:sldId id="290" r:id="rId48"/>
    <p:sldId id="291" r:id="rId49"/>
    <p:sldId id="376" r:id="rId50"/>
    <p:sldId id="297" r:id="rId51"/>
  </p:sldIdLst>
  <p:sldSz cx="12192000" cy="6858000"/>
  <p:notesSz cx="6858000" cy="9144000"/>
  <p:embeddedFontLst>
    <p:embeddedFont>
      <p:font typeface="함초롬돋움" panose="020B0604000101010101" pitchFamily="50" charset="-127"/>
      <p:regular r:id="rId53"/>
      <p:bold r:id="rId54"/>
    </p:embeddedFont>
    <p:embeddedFont>
      <p:font typeface="나눔스퀘어_ac Bold" panose="020B0600000101010101" pitchFamily="50" charset="-127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4F7"/>
    <a:srgbClr val="FFDDDD"/>
    <a:srgbClr val="FDC3C3"/>
    <a:srgbClr val="5A81A2"/>
    <a:srgbClr val="FFFFFF"/>
    <a:srgbClr val="203864"/>
    <a:srgbClr val="FBFCFF"/>
    <a:srgbClr val="E8EFFE"/>
    <a:srgbClr val="D6E2FE"/>
    <a:srgbClr val="FF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dk2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ko-KR" altLang="en-US" sz="2000" dirty="0">
                <a:solidFill>
                  <a:schemeClr val="tx1"/>
                </a:solidFill>
              </a:rPr>
              <a:t>일반의약품 점자 표기 현황</a:t>
            </a:r>
            <a:r>
              <a:rPr lang="en-US" altLang="ko-KR" sz="2000" dirty="0">
                <a:solidFill>
                  <a:schemeClr val="tx1"/>
                </a:solidFill>
              </a:rPr>
              <a:t>[1]</a:t>
            </a:r>
            <a:endParaRPr lang="ko-KR" altLang="en-US" sz="20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8196932414698161"/>
          <c:y val="0.18103764763779528"/>
          <c:w val="0.43606151574803148"/>
          <c:h val="0.6540922736220472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일반의약품 점자 표기 현황</c:v>
                </c:pt>
              </c:strCache>
            </c:strRef>
          </c:tx>
          <c:dPt>
            <c:idx val="0"/>
            <c:bubble3D val="0"/>
            <c:spPr>
              <a:solidFill>
                <a:srgbClr val="EBB4A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26-4FDA-960D-82FCA10926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26-4FDA-960D-82FCA109261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미표기</c:v>
                </c:pt>
                <c:pt idx="1">
                  <c:v>표기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#,##0">
                  <c:v>4657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26-4FDA-960D-82FCA10926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_ac Bold" panose="020B0600000101010101" pitchFamily="50" charset="-127"/>
          <a:ea typeface="나눔스퀘어_ac Bold" panose="020B0600000101010101" pitchFamily="50" charset="-127"/>
        </a:defRPr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en-US" sz="2000"/>
              <a:t>1</a:t>
            </a:r>
            <a:r>
              <a:rPr lang="ko-KR" sz="2000"/>
              <a:t>인당 약국 비용 </a:t>
            </a:r>
            <a:r>
              <a:rPr lang="en-US" sz="2000"/>
              <a:t>(</a:t>
            </a:r>
            <a:r>
              <a:rPr lang="ko-KR" sz="2000"/>
              <a:t>만 원</a:t>
            </a:r>
            <a:r>
              <a:rPr lang="en-US" sz="2000"/>
              <a:t>)</a:t>
            </a:r>
            <a:endParaRPr lang="ko-KR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장애인</c:v>
                </c:pt>
              </c:strCache>
            </c:strRef>
          </c:tx>
          <c:spPr>
            <a:solidFill>
              <a:srgbClr val="FDC3C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1인당 약국비용 (원)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B6-4CAB-9BD3-E8B9304DB9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전체인구</c:v>
                </c:pt>
              </c:strCache>
            </c:strRef>
          </c:tx>
          <c:spPr>
            <a:solidFill>
              <a:srgbClr val="20386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1인당 약국비용 (원)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B6-4CAB-9BD3-E8B9304DB9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4303920"/>
        <c:axId val="1214298096"/>
      </c:barChart>
      <c:catAx>
        <c:axId val="1214303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4298096"/>
        <c:crosses val="autoZero"/>
        <c:auto val="1"/>
        <c:lblAlgn val="ctr"/>
        <c:lblOffset val="100"/>
        <c:noMultiLvlLbl val="0"/>
      </c:catAx>
      <c:valAx>
        <c:axId val="121429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21430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>
          <a:latin typeface="나눔스퀘어_ac Bold" panose="020B0600000101010101" pitchFamily="50" charset="-127"/>
          <a:ea typeface="나눔스퀘어_ac 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r>
              <a:rPr lang="en-US" sz="2000" dirty="0"/>
              <a:t>1</a:t>
            </a:r>
            <a:r>
              <a:rPr lang="ko-KR" sz="2000" dirty="0"/>
              <a:t>인당 약국 </a:t>
            </a:r>
            <a:r>
              <a:rPr lang="ko-KR" altLang="en-US" sz="2000" dirty="0"/>
              <a:t>일수</a:t>
            </a:r>
            <a:r>
              <a:rPr lang="ko-KR" sz="2000" dirty="0"/>
              <a:t> </a:t>
            </a:r>
            <a:r>
              <a:rPr lang="en-US" sz="2000" dirty="0"/>
              <a:t>(</a:t>
            </a:r>
            <a:r>
              <a:rPr lang="ko-KR" altLang="en-US" sz="2000" dirty="0"/>
              <a:t>일</a:t>
            </a:r>
            <a:r>
              <a:rPr lang="en-US" sz="2000" dirty="0"/>
              <a:t>)</a:t>
            </a:r>
            <a:endParaRPr lang="ko-KR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장애인</c:v>
                </c:pt>
              </c:strCache>
            </c:strRef>
          </c:tx>
          <c:spPr>
            <a:solidFill>
              <a:srgbClr val="FDC3C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1인당 약국일수 (일)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41-434F-9A6E-1E7EF6B9DD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전체인구</c:v>
                </c:pt>
              </c:strCache>
            </c:strRef>
          </c:tx>
          <c:spPr>
            <a:solidFill>
              <a:srgbClr val="20386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1인당 약국일수 (일)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41-434F-9A6E-1E7EF6B9DD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4303920"/>
        <c:axId val="1214298096"/>
      </c:barChart>
      <c:catAx>
        <c:axId val="1214303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4298096"/>
        <c:crosses val="autoZero"/>
        <c:auto val="1"/>
        <c:lblAlgn val="ctr"/>
        <c:lblOffset val="100"/>
        <c:noMultiLvlLbl val="0"/>
      </c:catAx>
      <c:valAx>
        <c:axId val="121429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214303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>
          <a:latin typeface="나눔스퀘어_ac Bold" panose="020B0600000101010101" pitchFamily="50" charset="-127"/>
          <a:ea typeface="나눔스퀘어_ac 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CC8AF-F92E-4590-B688-991B211E38A7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2E3EE-F26F-4366-A497-27659E7809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53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이제는 저희 </a:t>
            </a:r>
            <a:r>
              <a:rPr lang="ko-KR" altLang="en-US" dirty="0" err="1"/>
              <a:t>메디렉션의</a:t>
            </a:r>
            <a:r>
              <a:rPr lang="ko-KR" altLang="en-US" dirty="0"/>
              <a:t> 주요 기술에 대해서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메디렉션은</a:t>
            </a:r>
            <a:r>
              <a:rPr lang="ko-KR" altLang="en-US" dirty="0"/>
              <a:t> 크게 처방약과 일반의약품 두가지에 대한 기술 플로우로 나누어 소개드릴 수 있을 것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527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받아온 복약 정보에서 필요한 정보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예를 들자면 몇 일</a:t>
            </a:r>
            <a:r>
              <a:rPr lang="en-US" altLang="ko-KR" dirty="0"/>
              <a:t>, </a:t>
            </a:r>
            <a:r>
              <a:rPr lang="ko-KR" altLang="en-US" dirty="0"/>
              <a:t>몇 회</a:t>
            </a:r>
            <a:r>
              <a:rPr lang="en-US" altLang="ko-KR" dirty="0"/>
              <a:t>, </a:t>
            </a:r>
            <a:r>
              <a:rPr lang="ko-KR" altLang="en-US" dirty="0"/>
              <a:t>몇 일분</a:t>
            </a:r>
            <a:r>
              <a:rPr lang="en-US" altLang="ko-KR" dirty="0"/>
              <a:t>, </a:t>
            </a:r>
            <a:r>
              <a:rPr lang="ko-KR" altLang="en-US" dirty="0"/>
              <a:t>복용 시기 등의 정보를 추출하여 리스트 형식으로 저장하는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127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저장된 복약정보 리스트를 기반으로 복약 안내 문장을 만들고 </a:t>
            </a:r>
            <a:r>
              <a:rPr lang="en-US" altLang="ko-KR" dirty="0"/>
              <a:t>TTS </a:t>
            </a:r>
            <a:r>
              <a:rPr lang="ko-KR" altLang="en-US" dirty="0"/>
              <a:t>기능을 통해 음성으로 복약 지도를 돕는 과정을 거칩니다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32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복약 정보 리스트를 가지고 마찬가지로 알람을 자동으로 설정해주는 과정을 거치며 처방약 기술 </a:t>
            </a:r>
            <a:r>
              <a:rPr lang="en-US" altLang="ko-KR" dirty="0"/>
              <a:t>flow</a:t>
            </a:r>
            <a:r>
              <a:rPr lang="ko-KR" altLang="en-US" dirty="0"/>
              <a:t>는 종료됩니다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511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일반의약품 기술 플로우에 대한 소개입니다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834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일반의약품의 전체 기술 플로우 차트는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음성 인식부터 </a:t>
            </a:r>
            <a:r>
              <a:rPr lang="en-US" altLang="ko-KR" dirty="0"/>
              <a:t>classification</a:t>
            </a:r>
            <a:r>
              <a:rPr lang="ko-KR" altLang="en-US" dirty="0"/>
              <a:t>을 통해 촬영대상이 카메라 상 적정한 거리의 정중앙에 위치하는 것은 앞의 처방약 플로우와 같고요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해당 과정 이후에 약상자가 앞면인지 뒷면인지를 판단하고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앞면일 경우 </a:t>
            </a:r>
            <a:r>
              <a:rPr lang="en-US" altLang="ko-KR" dirty="0"/>
              <a:t>OCR</a:t>
            </a:r>
            <a:r>
              <a:rPr lang="ko-KR" altLang="en-US" dirty="0"/>
              <a:t>로 의약품 정보를 검색하여 복약 안내를 한다는 점이 차이점이라고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08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약상자가 앞면인지를 판단하는 과정은 </a:t>
            </a:r>
            <a:r>
              <a:rPr lang="en-US" altLang="ko-KR" dirty="0"/>
              <a:t>YOLO </a:t>
            </a:r>
            <a:r>
              <a:rPr lang="ko-KR" altLang="en-US" dirty="0"/>
              <a:t>알고리즘을 사용한 </a:t>
            </a:r>
            <a:r>
              <a:rPr lang="en-US" altLang="ko-KR" dirty="0"/>
              <a:t>object detection</a:t>
            </a:r>
            <a:r>
              <a:rPr lang="ko-KR" altLang="en-US" dirty="0"/>
              <a:t>으로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object detection</a:t>
            </a:r>
            <a:r>
              <a:rPr lang="ko-KR" altLang="en-US" dirty="0"/>
              <a:t>은 어떤 물체인지를 인식하고 판단하는 것인데요</a:t>
            </a:r>
            <a:r>
              <a:rPr lang="en-US" altLang="ko-KR" dirty="0"/>
              <a:t>, </a:t>
            </a:r>
            <a:r>
              <a:rPr lang="ko-KR" altLang="en-US" dirty="0"/>
              <a:t>약상자의 앞면과 뒷면을 별개의 물체라 학습시켜 앞면과 뒷면을 구분합니다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19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이 때 사용한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YOLO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는 기존에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object detection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에 사용하는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과 같이 영역을 잡고 분류를 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2 stage detection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방식이 아닌 여러 단계들을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간략화시켜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 경계를 잡고 분류하는 과정을 한번에 수행하도록 해 속도를 빠르게 만들었습니다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. 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예를 들어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, YOLO object detection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R-CNN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보다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1000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, Fast R-CNN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보다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100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배 빠릅니다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BC3CFD-E0F5-441A-ADCF-AD30FDDA903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850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약상자가 앞면일 경우 앞면에 적힌 약품명을 </a:t>
            </a:r>
            <a:r>
              <a:rPr lang="en-US" altLang="ko-KR" dirty="0"/>
              <a:t>OCR</a:t>
            </a:r>
            <a:r>
              <a:rPr lang="ko-KR" altLang="en-US" dirty="0"/>
              <a:t>을 하여 받아옵니다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445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받아온 약품명으로 의약품 정보 검색을 하는데요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이때 식품의약품안전처 </a:t>
            </a:r>
            <a:r>
              <a:rPr lang="en-US" altLang="ko-KR" dirty="0"/>
              <a:t>‘e</a:t>
            </a:r>
            <a:r>
              <a:rPr lang="ko-KR" altLang="en-US" dirty="0" err="1"/>
              <a:t>약은요</a:t>
            </a:r>
            <a:r>
              <a:rPr lang="en-US" altLang="ko-KR" dirty="0"/>
              <a:t>’</a:t>
            </a:r>
            <a:r>
              <a:rPr lang="ko-KR" altLang="en-US" dirty="0"/>
              <a:t>를 활용하여 정확한 복약 정보 및 부작용</a:t>
            </a:r>
            <a:r>
              <a:rPr lang="en-US" altLang="ko-KR" dirty="0"/>
              <a:t>, </a:t>
            </a:r>
            <a:r>
              <a:rPr lang="ko-KR" altLang="en-US" dirty="0"/>
              <a:t>주의사항 등을 가져옵니다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26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‘e</a:t>
            </a:r>
            <a:r>
              <a:rPr lang="ko-KR" altLang="en-US" dirty="0" err="1"/>
              <a:t>약은요</a:t>
            </a:r>
            <a:r>
              <a:rPr lang="en-US" altLang="ko-KR" dirty="0"/>
              <a:t>＇</a:t>
            </a:r>
            <a:r>
              <a:rPr lang="ko-KR" altLang="en-US" dirty="0"/>
              <a:t>는 식품의약품안전처에서 제공하는 의약품에 대한 정보를 제공하는 공공 </a:t>
            </a:r>
            <a:r>
              <a:rPr lang="en-US" altLang="ko-KR" dirty="0"/>
              <a:t>API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일반인이 쉽게 접근할 수 있는 일반의약품에 대한 정보를 제공하는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복잡하고 어려운 의약품 정보를 일반인도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쉽게 이해할 수 있도록 간략한 내용과 형식으로 구성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하고 있다는 것이 특징이기 때문에 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_ac Bold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조금 더 소비자들이 약품에 대해 쉽게 접근할 수 있을 것으로 기대됩니다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BC3CFD-E0F5-441A-ADCF-AD30FDDA903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97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처방약 기술 플로우에 대해 소개 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937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가져온 정보들로 문장을 만들어 </a:t>
            </a:r>
            <a:r>
              <a:rPr lang="en-US" altLang="ko-KR" dirty="0"/>
              <a:t>TTS </a:t>
            </a:r>
            <a:r>
              <a:rPr lang="ko-KR" altLang="en-US" dirty="0"/>
              <a:t>기능으로 복약 정보를 음성 </a:t>
            </a:r>
            <a:r>
              <a:rPr lang="ko-KR" altLang="en-US"/>
              <a:t>안내해주면서 일반의약품 </a:t>
            </a:r>
            <a:r>
              <a:rPr lang="ko-KR" altLang="en-US" dirty="0"/>
              <a:t>기술 </a:t>
            </a:r>
            <a:r>
              <a:rPr lang="en-US" altLang="ko-KR" dirty="0"/>
              <a:t>flow</a:t>
            </a:r>
            <a:r>
              <a:rPr lang="ko-KR" altLang="en-US" dirty="0"/>
              <a:t>는 종료됩니다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39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처방약의 전체 기술 플로우 차트는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음성 인식을 통해 </a:t>
            </a:r>
            <a:r>
              <a:rPr lang="ko-KR" altLang="en-US" dirty="0" err="1"/>
              <a:t>메디렉션의</a:t>
            </a:r>
            <a:r>
              <a:rPr lang="ko-KR" altLang="en-US" dirty="0"/>
              <a:t> 어플리케이션이 시행되도록 했고요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카메라를 연결해 처방약봉지를 적절한 거리의 정중앙에 위치하도록 음성안내를 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적절한 위치에 약봉지가 위치하고 있을 때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해당 프레임에서 </a:t>
            </a:r>
            <a:r>
              <a:rPr lang="en-US" altLang="ko-KR" dirty="0"/>
              <a:t>OCR</a:t>
            </a:r>
            <a:r>
              <a:rPr lang="ko-KR" altLang="en-US" dirty="0"/>
              <a:t>을 통해 복약 관련 문자를 인식하는 과정을 거치고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 복약 관련 문자를 가지고 자동으로 알람을 설정해주는 방식입니다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56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구체적인 처방약 기술들을 보겠습니다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음성인식은 구글의 음성인식 기능을 사용했고</a:t>
            </a:r>
            <a:r>
              <a:rPr lang="en-US" altLang="ko-KR" dirty="0"/>
              <a:t>, </a:t>
            </a:r>
            <a:r>
              <a:rPr lang="ko-KR" altLang="en-US" dirty="0"/>
              <a:t>음성을 텍스트로 이해하여 대답을 다시 음성으로 뱉는 기능은 </a:t>
            </a:r>
            <a:r>
              <a:rPr lang="en-US" altLang="ko-KR" dirty="0" err="1"/>
              <a:t>gTTS</a:t>
            </a:r>
            <a:r>
              <a:rPr lang="ko-KR" altLang="en-US" dirty="0"/>
              <a:t>라는 모듈을 사용했습니다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591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카메라에서 약봉지 이미지를 받아오기 위해서는 </a:t>
            </a:r>
            <a:r>
              <a:rPr lang="en-US" altLang="ko-KR" dirty="0"/>
              <a:t>IP Webcam</a:t>
            </a:r>
            <a:r>
              <a:rPr lang="ko-KR" altLang="en-US" dirty="0"/>
              <a:t>을 사용하여 서버로 촬영 이미지 프레임을 받아오는 방식을 사용했습니다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69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약봉지가 카메라 상의 적정한 거리 정중앙에 오도록 하는 방식인데요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이때는 </a:t>
            </a:r>
            <a:r>
              <a:rPr lang="en-US" altLang="ko-KR" dirty="0"/>
              <a:t>Classification(</a:t>
            </a:r>
            <a:r>
              <a:rPr lang="ko-KR" altLang="en-US" dirty="0"/>
              <a:t>분류</a:t>
            </a:r>
            <a:r>
              <a:rPr lang="en-US" altLang="ko-KR" dirty="0"/>
              <a:t>)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알고리즘을 활용합니다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EfficientNet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이라는 모델을 전이학습 시켜주는 방식으로 활용을 하였습니다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r>
              <a:rPr lang="ko-KR" altLang="en-US" dirty="0"/>
              <a:t>전이학습은 학습 시간을 줄이면서 높은 성능을 유지하기 위해 이미 학습된 모델을 붙여 사용하는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약봉지가 정중앙에 위치하고 있으면 다음 단계로 넘어가고</a:t>
            </a:r>
            <a:r>
              <a:rPr lang="en-US" altLang="ko-KR" dirty="0"/>
              <a:t>,</a:t>
            </a:r>
            <a:r>
              <a:rPr lang="ko-KR" altLang="en-US" dirty="0"/>
              <a:t> 그렇지 않다면 음성으로 카메라가 이동해야 하는 방향을 음성을 제시해주는 과정을 거칩니다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33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사용한 신경망 모델인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EfficientNet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 대해서 좀더 구체적으로 말씀드리겠습니다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신경망 모델의 성능을 향상시키기 위해서는 크게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가지 방법을 사용합니다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바로 네트워크의 깊이를 증가시키거나 너비를 증가시키거나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input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으로 들어가는 이미지의 해상도를 증가시키는 방법입니다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EfficientNet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은 세가지의 절묘한 조합을 찾아내어 현재까지는 가장 최적의 성능을 낼 수 있도록 만들어진 모델입니다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아래를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보시면 우측에 그래프를 보실 수가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있으실텐데요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앞서 언급했듯이 세 가지 성능향상요소를 모두 고려했기 때문에 타 모델에 비해 적은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패러미터로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높은 정확도를 기록하는 것을 확인할 수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57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classification </a:t>
            </a:r>
            <a:r>
              <a:rPr lang="ko-KR" altLang="en-US" dirty="0"/>
              <a:t>과정을 통해 정중앙에 위치한 약봉지 프레임을 가져와 </a:t>
            </a:r>
            <a:r>
              <a:rPr lang="en-US" altLang="ko-KR" dirty="0"/>
              <a:t>OCR</a:t>
            </a:r>
            <a:r>
              <a:rPr lang="ko-KR" altLang="en-US" dirty="0"/>
              <a:t>을 해 복약정보를 추출해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OCR </a:t>
            </a:r>
            <a:r>
              <a:rPr lang="ko-KR" altLang="en-US" dirty="0"/>
              <a:t>과정은 구글의 </a:t>
            </a:r>
            <a:r>
              <a:rPr lang="en-US" altLang="ko-KR" dirty="0"/>
              <a:t>Cloud vision API</a:t>
            </a:r>
            <a:r>
              <a:rPr lang="ko-KR" altLang="en-US" dirty="0"/>
              <a:t>에서 </a:t>
            </a:r>
            <a:r>
              <a:rPr lang="en-US" altLang="ko-KR" dirty="0"/>
              <a:t>text detection </a:t>
            </a:r>
            <a:r>
              <a:rPr lang="ko-KR" altLang="en-US" dirty="0"/>
              <a:t>함수를 이용하여 이루어집니다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365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Google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Cloud Vision API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구글에서 제공하는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머신러닝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기반의 이미지 분석과 관련된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API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텍스트나 얼굴을 인식하는 등 다양한 기능이 있는데 성능까지 좋아 범용성이 높다고 할 수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FF572-6BB6-4F85-9ADF-8B7A5570425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59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62356-988F-1CCB-D05D-9ADBD322F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C4FF5A-B335-82B2-1A9A-BAFDA2687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EADCF-61EA-FECB-D4C6-9CAA98FD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02772B-CF7C-DCD9-BAA9-29C4024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075F72-870F-7420-DA42-CED65F3C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81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4BA58-5413-3AAE-393C-A1601E90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3FE2C-B7CE-3A3E-A4DE-1146B826A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1754E-CDA3-232B-CD0E-A5809FCA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FB993-6169-148D-E6F9-F3EB363F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77496-F4AF-6AC9-0923-868A9B4C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60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03D39C-00EF-E9F7-CE84-0ACBC0A3E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4174B9-EB07-85CD-093E-A86C66AA4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BD5E4-5718-252D-3DAA-B6EB3C05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3F171-10FE-E900-B1F2-53595112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9FBC0-9962-1199-7CFB-1EFA8827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716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0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5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764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5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14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837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48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0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D354-862B-62B0-972C-CA0F87AE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56788-3F0A-8F49-6399-A768D4E23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CC98E-7288-2313-BEC6-989C987F1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B3529-5550-70A1-F85B-FF8E97DE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5C75B-2030-8588-F219-DE247EAA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571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905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40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03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5866C-19FE-6D8E-82ED-74772EA0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8B7DE2-3015-31C3-8B86-7FDE8AA3C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725C4-E47F-5571-BD53-65111CEE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E302E7-8E4D-EFA0-CE0A-A1D3592A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7D025-C782-454D-6299-12512FF7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7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E8910-E2B1-7C90-7390-CD9B7B9C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D9468-F50B-ED1E-8290-89AAA5A9B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84D968-959E-5569-DE04-90F3D9A0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34EDCF-575D-BFB9-85B2-7742E94C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A5540-F415-167F-22F9-269EBBD1E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CB619D-6E75-3C7E-2606-1277DAFC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9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ECC91-E7F4-B80C-D0EA-FE77611A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98C2A-691B-8623-9822-CD77C963D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D1A769-6050-9A21-1001-A40BBD5EE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C66977-66B0-5BEC-D54B-3ED85FB5F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22D0A0-049C-D693-C4A1-D757726E9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832BD8-6711-C006-EE43-ECBA0EFE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8A1123-2F9C-9B71-74E3-0F82DB1B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09461F-D63E-FF27-4740-11014BC7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6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B0113-25C2-6FE3-693E-FAD5B943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83CA37-339F-1B11-1584-299BC6CF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E032D8-1D60-4AF0-3A51-B5988B42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528C9-A2B2-FA8D-B2B2-A1715E76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4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083BCB-A75B-32BF-C290-D90CB43D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E5C83C-2103-6458-D697-3A6DAD94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72E38D-862C-F921-1768-BCC09082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3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775EF-6B4D-1C31-B74E-91CA8E9D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58EFE-349A-2F93-369D-D4893D767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0DA2FA-00E3-9D05-63C8-0CEE3D1BB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C592E-6A88-0A75-F0A6-925B4FDB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1D0161-92D9-5617-DF19-25D9FD4E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0E5C2-C74D-7767-3458-FC3B672C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6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4704B-26D0-207B-F676-22A8A765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7C75E7-288A-1C17-534F-B3FCC9C06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1304E1-893E-044B-5E81-45E41005A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B9786-C34D-B065-10AB-D7F01DED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349FE5-7B1F-6261-FB46-0C9410B6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832814-F103-8381-AE9E-80CE27A0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9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EE8A94-AD9C-D328-9DA6-F1BB0357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7A5AF-C72C-799C-359B-C60B225B8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D0986-1C8C-77EA-6774-CA5E57716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3EC40-9DA1-444F-ADAD-D9BF783ECDFD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3B0DCF-915E-A2EF-B77E-724829F28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1C8FED-749A-B3A5-63F9-06A4054DE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8C2AE-1076-40E8-A9FD-678D9569E4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9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</a:defRPr>
            </a:lvl1pPr>
          </a:lstStyle>
          <a:p>
            <a:fld id="{246E467A-4026-4A8D-97BF-715EF7FA6491}" type="datetimeFigureOut">
              <a:rPr lang="ko-KR" altLang="en-US" smtClean="0"/>
              <a:pPr/>
              <a:t>2023-02-01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</a:defRPr>
            </a:lvl1pPr>
          </a:lstStyle>
          <a:p>
            <a:fld id="{5FC61970-B5AD-4C48-B4F7-CE9623EA5BB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22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Bold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space.kci.go.kr/handle/kci/665836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://dspace.kci.go.kr/handle/kci/66583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space.kci.go.kr/handle/kci/665836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://dspace.kci.go.kr/handle/kci/66583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7F8893-A6AE-107F-E595-D15CBE430C64}"/>
              </a:ext>
            </a:extLst>
          </p:cNvPr>
          <p:cNvSpPr txBox="1"/>
          <p:nvPr/>
        </p:nvSpPr>
        <p:spPr>
          <a:xfrm>
            <a:off x="3128865" y="898988"/>
            <a:ext cx="5934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 장애인을 위한 복약 지도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FF5BC-8B00-3279-9159-AAF94AC4BFCB}"/>
              </a:ext>
            </a:extLst>
          </p:cNvPr>
          <p:cNvSpPr txBox="1"/>
          <p:nvPr/>
        </p:nvSpPr>
        <p:spPr>
          <a:xfrm>
            <a:off x="6335487" y="655602"/>
            <a:ext cx="289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216F4-C483-DF69-F0D2-6703D3E130C1}"/>
              </a:ext>
            </a:extLst>
          </p:cNvPr>
          <p:cNvSpPr txBox="1"/>
          <p:nvPr/>
        </p:nvSpPr>
        <p:spPr>
          <a:xfrm>
            <a:off x="6652729" y="655602"/>
            <a:ext cx="289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B710D-A20F-368E-EAB1-741CB4FB4F39}"/>
              </a:ext>
            </a:extLst>
          </p:cNvPr>
          <p:cNvSpPr txBox="1"/>
          <p:nvPr/>
        </p:nvSpPr>
        <p:spPr>
          <a:xfrm>
            <a:off x="7134809" y="655598"/>
            <a:ext cx="289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15142-9718-3357-0348-76F944B2B744}"/>
              </a:ext>
            </a:extLst>
          </p:cNvPr>
          <p:cNvSpPr txBox="1"/>
          <p:nvPr/>
        </p:nvSpPr>
        <p:spPr>
          <a:xfrm>
            <a:off x="7492483" y="655600"/>
            <a:ext cx="289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2286C-6FF9-995F-5589-B79457224772}"/>
              </a:ext>
            </a:extLst>
          </p:cNvPr>
          <p:cNvSpPr txBox="1"/>
          <p:nvPr/>
        </p:nvSpPr>
        <p:spPr>
          <a:xfrm>
            <a:off x="7934131" y="655599"/>
            <a:ext cx="289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F99A5-ED4F-EB01-8141-44449056D0F2}"/>
              </a:ext>
            </a:extLst>
          </p:cNvPr>
          <p:cNvSpPr txBox="1"/>
          <p:nvPr/>
        </p:nvSpPr>
        <p:spPr>
          <a:xfrm>
            <a:off x="8277809" y="655598"/>
            <a:ext cx="289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3B8F25-494C-6C7D-B17F-1807D79EC6DC}"/>
              </a:ext>
            </a:extLst>
          </p:cNvPr>
          <p:cNvSpPr txBox="1"/>
          <p:nvPr/>
        </p:nvSpPr>
        <p:spPr>
          <a:xfrm>
            <a:off x="8629260" y="655598"/>
            <a:ext cx="289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</a:t>
            </a:r>
            <a:endParaRPr lang="ko-KR" altLang="en-US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그래픽 201">
            <a:extLst>
              <a:ext uri="{FF2B5EF4-FFF2-40B4-BE49-F238E27FC236}">
                <a16:creationId xmlns:a16="http://schemas.microsoft.com/office/drawing/2014/main" id="{827F6864-80A0-B8AE-879D-FEA5CBB4FFE4}"/>
              </a:ext>
            </a:extLst>
          </p:cNvPr>
          <p:cNvSpPr/>
          <p:nvPr/>
        </p:nvSpPr>
        <p:spPr>
          <a:xfrm flipH="1" flipV="1">
            <a:off x="-37532" y="499774"/>
            <a:ext cx="4496977" cy="45719"/>
          </a:xfrm>
          <a:custGeom>
            <a:avLst/>
            <a:gdLst>
              <a:gd name="connsiteX0" fmla="*/ 0 w 7396162"/>
              <a:gd name="connsiteY0" fmla="*/ 0 h 5143500"/>
              <a:gd name="connsiteX1" fmla="*/ 7396163 w 7396162"/>
              <a:gd name="connsiteY1" fmla="*/ 0 h 5143500"/>
              <a:gd name="connsiteX2" fmla="*/ 7396163 w 7396162"/>
              <a:gd name="connsiteY2" fmla="*/ 5143500 h 5143500"/>
              <a:gd name="connsiteX3" fmla="*/ 0 w 739616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162" h="5143500">
                <a:moveTo>
                  <a:pt x="0" y="0"/>
                </a:moveTo>
                <a:lnTo>
                  <a:pt x="7396163" y="0"/>
                </a:lnTo>
                <a:lnTo>
                  <a:pt x="739616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56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DB2AF7A8-1F5E-0478-A3F2-D0D0C470AD5D}"/>
              </a:ext>
            </a:extLst>
          </p:cNvPr>
          <p:cNvSpPr txBox="1">
            <a:spLocks/>
          </p:cNvSpPr>
          <p:nvPr/>
        </p:nvSpPr>
        <p:spPr>
          <a:xfrm>
            <a:off x="114879" y="140861"/>
            <a:ext cx="4344566" cy="8165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normalizeH="0" baseline="0" noProof="0" dirty="0" err="1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바이오헬스</a:t>
            </a:r>
            <a:r>
              <a:rPr kumimoji="0" lang="ko-KR" altLang="en-US" sz="1800" b="0" i="0" u="none" strike="noStrike" kern="1200" cap="none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창업 아이디어 공모전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BB8AB4-16D3-57AF-E2EC-56774C50C5A5}"/>
              </a:ext>
            </a:extLst>
          </p:cNvPr>
          <p:cNvSpPr txBox="1"/>
          <p:nvPr/>
        </p:nvSpPr>
        <p:spPr>
          <a:xfrm>
            <a:off x="9596535" y="5813568"/>
            <a:ext cx="193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의생명융합공학부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01886B-9B89-4CCF-8121-0EBEA2ED8C63}"/>
              </a:ext>
            </a:extLst>
          </p:cNvPr>
          <p:cNvSpPr txBox="1"/>
          <p:nvPr/>
        </p:nvSpPr>
        <p:spPr>
          <a:xfrm>
            <a:off x="9596534" y="6182900"/>
            <a:ext cx="1936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안온유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(202055137)</a:t>
            </a: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황도현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(202055157)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031FC56-1D74-CC4A-E130-456AD4BE6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058" y="5631859"/>
            <a:ext cx="1226141" cy="12261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1C195-46C3-92D4-23E0-3DDB25D7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312" y="1477304"/>
            <a:ext cx="5131376" cy="538373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AF5A334-77F0-D629-86F9-3A9E1B636FDB}"/>
              </a:ext>
            </a:extLst>
          </p:cNvPr>
          <p:cNvSpPr/>
          <p:nvPr/>
        </p:nvSpPr>
        <p:spPr>
          <a:xfrm>
            <a:off x="10130710" y="5290348"/>
            <a:ext cx="867747" cy="345232"/>
          </a:xfrm>
          <a:prstGeom prst="roundRect">
            <a:avLst/>
          </a:prstGeom>
          <a:solidFill>
            <a:srgbClr val="2564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리멤버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54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C1A3CF1E-3AD4-2623-41A1-53D425285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710" y="2284201"/>
            <a:ext cx="2615878" cy="228959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Ⅱ. </a:t>
            </a:r>
            <a:r>
              <a:rPr lang="ko-KR" altLang="en-US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 분석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C87733EF-CD62-5161-20F2-77E6299B8C6C}"/>
              </a:ext>
            </a:extLst>
          </p:cNvPr>
          <p:cNvSpPr/>
          <p:nvPr/>
        </p:nvSpPr>
        <p:spPr>
          <a:xfrm>
            <a:off x="328613" y="825951"/>
            <a:ext cx="2128889" cy="586158"/>
          </a:xfrm>
          <a:prstGeom prst="flowChartTerminator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 규모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B349D4-3EF9-CBA1-54CC-62B3C214C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88" y="1756457"/>
            <a:ext cx="2710427" cy="361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174902-6365-0A6C-2C3E-3443D173BACF}"/>
              </a:ext>
            </a:extLst>
          </p:cNvPr>
          <p:cNvSpPr txBox="1"/>
          <p:nvPr/>
        </p:nvSpPr>
        <p:spPr>
          <a:xfrm>
            <a:off x="751384" y="5391084"/>
            <a:ext cx="329793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모바일 앱 시장 규모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76BE73-F3B9-A801-6FD6-C550729F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164" y="919213"/>
            <a:ext cx="3929748" cy="47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2EF9F01-5816-216E-D1B1-4BE0C14B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15" y="4373104"/>
            <a:ext cx="1191820" cy="10431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57F06F-85F4-2FF6-2C01-25E030EE88D7}"/>
              </a:ext>
            </a:extLst>
          </p:cNvPr>
          <p:cNvSpPr txBox="1"/>
          <p:nvPr/>
        </p:nvSpPr>
        <p:spPr>
          <a:xfrm>
            <a:off x="4469868" y="5391084"/>
            <a:ext cx="365107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인구 대비 시각 장애인 인구 비율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AC741E-DA0C-18C4-7664-0643DEB2D150}"/>
              </a:ext>
            </a:extLst>
          </p:cNvPr>
          <p:cNvSpPr txBox="1"/>
          <p:nvPr/>
        </p:nvSpPr>
        <p:spPr>
          <a:xfrm>
            <a:off x="1000539" y="6411574"/>
            <a:ext cx="2913926" cy="35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앱애니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“2017-2022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 경제 전망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보고서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17F025-5B1C-5610-9B4B-4DF7223EF010}"/>
              </a:ext>
            </a:extLst>
          </p:cNvPr>
          <p:cNvSpPr txBox="1"/>
          <p:nvPr/>
        </p:nvSpPr>
        <p:spPr>
          <a:xfrm>
            <a:off x="4838440" y="6411574"/>
            <a:ext cx="2913926" cy="35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보건복지부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“2021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등록장애인 통계 발표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9" name="그래픽 38" descr="태블릿 단색으로 채워진">
            <a:extLst>
              <a:ext uri="{FF2B5EF4-FFF2-40B4-BE49-F238E27FC236}">
                <a16:creationId xmlns:a16="http://schemas.microsoft.com/office/drawing/2014/main" id="{AC68D74F-19D5-90E0-8C48-6C22D1103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9588" y="3659398"/>
            <a:ext cx="914400" cy="914400"/>
          </a:xfrm>
          <a:prstGeom prst="rect">
            <a:avLst/>
          </a:prstGeom>
        </p:spPr>
      </p:pic>
      <p:pic>
        <p:nvPicPr>
          <p:cNvPr id="41" name="그래픽 40" descr="스마트폰 단색으로 채워진">
            <a:extLst>
              <a:ext uri="{FF2B5EF4-FFF2-40B4-BE49-F238E27FC236}">
                <a16:creationId xmlns:a16="http://schemas.microsoft.com/office/drawing/2014/main" id="{63170DF9-6E5B-9C63-DFF1-9919E3B97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9588" y="2689354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307914E-CE96-331D-B30D-20AF8314EFA1}"/>
              </a:ext>
            </a:extLst>
          </p:cNvPr>
          <p:cNvSpPr txBox="1"/>
          <p:nvPr/>
        </p:nvSpPr>
        <p:spPr>
          <a:xfrm>
            <a:off x="8348672" y="5391084"/>
            <a:ext cx="3843328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 장애인의 모바일 스마트기기 보유율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4E8DC3-3DF0-EB3E-0B69-782FCFEAE6EC}"/>
              </a:ext>
            </a:extLst>
          </p:cNvPr>
          <p:cNvSpPr txBox="1"/>
          <p:nvPr/>
        </p:nvSpPr>
        <p:spPr>
          <a:xfrm>
            <a:off x="8444801" y="6411574"/>
            <a:ext cx="3974933" cy="35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한국지능정보사회진흥원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“2021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정보격차 보고서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24C059-5989-DF2F-9218-C851B6B8212E}"/>
              </a:ext>
            </a:extLst>
          </p:cNvPr>
          <p:cNvSpPr txBox="1"/>
          <p:nvPr/>
        </p:nvSpPr>
        <p:spPr>
          <a:xfrm>
            <a:off x="-704557" y="5743780"/>
            <a:ext cx="6209816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5000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 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B3639-549F-3EE7-4648-6E158FE39BD2}"/>
              </a:ext>
            </a:extLst>
          </p:cNvPr>
          <p:cNvSpPr txBox="1"/>
          <p:nvPr/>
        </p:nvSpPr>
        <p:spPr>
          <a:xfrm>
            <a:off x="3013981" y="5743780"/>
            <a:ext cx="6562844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0.48%</a:t>
            </a:r>
            <a:endParaRPr lang="ko-KR" altLang="en-US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5A8FC-03A8-350B-A477-EAEF689BE752}"/>
              </a:ext>
            </a:extLst>
          </p:cNvPr>
          <p:cNvSpPr txBox="1"/>
          <p:nvPr/>
        </p:nvSpPr>
        <p:spPr>
          <a:xfrm>
            <a:off x="6988914" y="5743780"/>
            <a:ext cx="6562844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73.8%</a:t>
            </a:r>
            <a:endParaRPr lang="ko-KR" altLang="en-US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598A067B-6E70-CE2D-93B2-40C99253FFAE}"/>
              </a:ext>
            </a:extLst>
          </p:cNvPr>
          <p:cNvSpPr/>
          <p:nvPr/>
        </p:nvSpPr>
        <p:spPr>
          <a:xfrm>
            <a:off x="3970115" y="2211511"/>
            <a:ext cx="726699" cy="740778"/>
          </a:xfrm>
          <a:prstGeom prst="mathMultiply">
            <a:avLst>
              <a:gd name="adj1" fmla="val 155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76B8DB8F-2CDB-6593-1233-4012E031170E}"/>
              </a:ext>
            </a:extLst>
          </p:cNvPr>
          <p:cNvSpPr/>
          <p:nvPr/>
        </p:nvSpPr>
        <p:spPr>
          <a:xfrm>
            <a:off x="7814196" y="2211511"/>
            <a:ext cx="726699" cy="740778"/>
          </a:xfrm>
          <a:prstGeom prst="mathMultiply">
            <a:avLst>
              <a:gd name="adj1" fmla="val 155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05680-BC16-3FA9-5888-E053076AFC18}"/>
              </a:ext>
            </a:extLst>
          </p:cNvPr>
          <p:cNvSpPr txBox="1"/>
          <p:nvPr/>
        </p:nvSpPr>
        <p:spPr>
          <a:xfrm>
            <a:off x="4341367" y="3314994"/>
            <a:ext cx="39080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0" b="1" i="0" dirty="0">
                <a:solidFill>
                  <a:srgbClr val="202124"/>
                </a:solidFill>
                <a:effectLst/>
                <a:latin typeface="+mj-lt"/>
                <a:ea typeface="나눔스퀘어_ac Bold" panose="020B0600000101010101" pitchFamily="50" charset="-127"/>
              </a:rPr>
              <a:t>≒</a:t>
            </a:r>
            <a:r>
              <a:rPr lang="en-US" altLang="ko-KR" sz="6000" b="1" i="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300</a:t>
            </a:r>
            <a:r>
              <a:rPr lang="ko-KR" altLang="en-US" sz="6000" b="1" i="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 원</a:t>
            </a:r>
            <a:endParaRPr lang="ko-KR" altLang="en-US" sz="6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63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-0.515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3.75E-6 -0.51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2.29167E-6 -0.5159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8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31" grpId="0"/>
      <p:bldP spid="32" grpId="0"/>
      <p:bldP spid="43" grpId="0"/>
      <p:bldP spid="45" grpId="0"/>
      <p:bldP spid="5" grpId="0"/>
      <p:bldP spid="8" grpId="0"/>
      <p:bldP spid="12" grpId="0"/>
      <p:bldP spid="4" grpId="0" animBg="1"/>
      <p:bldP spid="7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Ⅱ.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 분석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C87733EF-CD62-5161-20F2-77E6299B8C6C}"/>
              </a:ext>
            </a:extLst>
          </p:cNvPr>
          <p:cNvSpPr/>
          <p:nvPr/>
        </p:nvSpPr>
        <p:spPr>
          <a:xfrm>
            <a:off x="328613" y="825951"/>
            <a:ext cx="2128889" cy="586158"/>
          </a:xfrm>
          <a:prstGeom prst="flowChartTerminator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 진출 가능성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C3786-E55F-B5E5-06ED-1EEF83F2894A}"/>
              </a:ext>
            </a:extLst>
          </p:cNvPr>
          <p:cNvSpPr txBox="1"/>
          <p:nvPr/>
        </p:nvSpPr>
        <p:spPr>
          <a:xfrm>
            <a:off x="1689245" y="5753667"/>
            <a:ext cx="88135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시각장애인을 위해 보완된 의약품 복용설명서가 필요하다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(81%).”</a:t>
            </a:r>
            <a:endParaRPr lang="ko-KR" altLang="en-US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2B618037-D6FE-A862-F011-BA99D43A3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3446802"/>
              </p:ext>
            </p:extLst>
          </p:nvPr>
        </p:nvGraphicFramePr>
        <p:xfrm>
          <a:off x="6417487" y="1613012"/>
          <a:ext cx="4972839" cy="3675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3C5E0172-0DCA-C261-9FF3-3547E54C9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666744"/>
              </p:ext>
            </p:extLst>
          </p:nvPr>
        </p:nvGraphicFramePr>
        <p:xfrm>
          <a:off x="1015534" y="1613012"/>
          <a:ext cx="4972839" cy="3675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4F4563C-9EFD-3696-3272-737BF00506F4}"/>
              </a:ext>
            </a:extLst>
          </p:cNvPr>
          <p:cNvSpPr txBox="1"/>
          <p:nvPr/>
        </p:nvSpPr>
        <p:spPr>
          <a:xfrm>
            <a:off x="9429322" y="5150204"/>
            <a:ext cx="349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보건복지부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“2017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년도 장애인실태조사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566D3-7238-3914-14B2-3B472A90EAD6}"/>
              </a:ext>
            </a:extLst>
          </p:cNvPr>
          <p:cNvSpPr txBox="1"/>
          <p:nvPr/>
        </p:nvSpPr>
        <p:spPr>
          <a:xfrm>
            <a:off x="2437251" y="6338310"/>
            <a:ext cx="7317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Riewpaiboon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A. How the blind cope with problems of medicine utilization: a study in Bangkok, Thailand.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Pharmacoepidemiol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Drug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Saf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2009;18(8):708-12.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7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201">
            <a:extLst>
              <a:ext uri="{FF2B5EF4-FFF2-40B4-BE49-F238E27FC236}">
                <a16:creationId xmlns:a16="http://schemas.microsoft.com/office/drawing/2014/main" id="{55F5924D-2E76-F141-805A-D24F156A4F52}"/>
              </a:ext>
            </a:extLst>
          </p:cNvPr>
          <p:cNvSpPr/>
          <p:nvPr/>
        </p:nvSpPr>
        <p:spPr>
          <a:xfrm>
            <a:off x="0" y="0"/>
            <a:ext cx="12192000" cy="1933575"/>
          </a:xfrm>
          <a:custGeom>
            <a:avLst/>
            <a:gdLst>
              <a:gd name="connsiteX0" fmla="*/ 0 w 7396162"/>
              <a:gd name="connsiteY0" fmla="*/ 0 h 5143500"/>
              <a:gd name="connsiteX1" fmla="*/ 7396163 w 7396162"/>
              <a:gd name="connsiteY1" fmla="*/ 0 h 5143500"/>
              <a:gd name="connsiteX2" fmla="*/ 7396163 w 7396162"/>
              <a:gd name="connsiteY2" fmla="*/ 5143500 h 5143500"/>
              <a:gd name="connsiteX3" fmla="*/ 0 w 739616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162" h="5143500">
                <a:moveTo>
                  <a:pt x="0" y="0"/>
                </a:moveTo>
                <a:lnTo>
                  <a:pt x="7396163" y="0"/>
                </a:lnTo>
                <a:lnTo>
                  <a:pt x="739616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56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E7999DF7-00B7-2C02-50C9-8E7FACDB37BF}"/>
              </a:ext>
            </a:extLst>
          </p:cNvPr>
          <p:cNvSpPr txBox="1">
            <a:spLocks/>
          </p:cNvSpPr>
          <p:nvPr/>
        </p:nvSpPr>
        <p:spPr>
          <a:xfrm>
            <a:off x="845376" y="1022692"/>
            <a:ext cx="11134421" cy="551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시각 장애인을 위한 복약 지도 서비스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,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medirection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F10AA9-7F6D-94BF-3D6B-3DDEFEE6F0BF}"/>
              </a:ext>
            </a:extLst>
          </p:cNvPr>
          <p:cNvGrpSpPr/>
          <p:nvPr/>
        </p:nvGrpSpPr>
        <p:grpSpPr>
          <a:xfrm>
            <a:off x="845376" y="2596851"/>
            <a:ext cx="2928538" cy="1507441"/>
            <a:chOff x="5394960" y="948597"/>
            <a:chExt cx="2928538" cy="15074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C5A930-B17F-0DCD-1D1A-F3415BE718A6}"/>
                </a:ext>
              </a:extLst>
            </p:cNvPr>
            <p:cNvSpPr/>
            <p:nvPr/>
          </p:nvSpPr>
          <p:spPr>
            <a:xfrm>
              <a:off x="5394960" y="1043847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3" name="제목 4">
              <a:extLst>
                <a:ext uri="{FF2B5EF4-FFF2-40B4-BE49-F238E27FC236}">
                  <a16:creationId xmlns:a16="http://schemas.microsoft.com/office/drawing/2014/main" id="{D5A4C409-27F6-4126-A9E4-B3037848F1BC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94859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Ⅰ.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팀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17" name="제목 4">
              <a:extLst>
                <a:ext uri="{FF2B5EF4-FFF2-40B4-BE49-F238E27FC236}">
                  <a16:creationId xmlns:a16="http://schemas.microsoft.com/office/drawing/2014/main" id="{4684A62F-9A36-6BCB-FF5F-1B6DEBF21BB3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1422215"/>
              <a:ext cx="2463879" cy="103382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팀 구성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및 역할 분담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351CE7-2A02-29A2-704D-4C25C456DA54}"/>
              </a:ext>
            </a:extLst>
          </p:cNvPr>
          <p:cNvGrpSpPr/>
          <p:nvPr/>
        </p:nvGrpSpPr>
        <p:grpSpPr>
          <a:xfrm>
            <a:off x="3678072" y="2596849"/>
            <a:ext cx="3198441" cy="1507443"/>
            <a:chOff x="5394960" y="2373931"/>
            <a:chExt cx="3198441" cy="150744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8E5E0A-5DEB-F177-53E0-C0FC34BF639E}"/>
                </a:ext>
              </a:extLst>
            </p:cNvPr>
            <p:cNvSpPr/>
            <p:nvPr/>
          </p:nvSpPr>
          <p:spPr>
            <a:xfrm>
              <a:off x="5394960" y="246918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24" name="제목 4">
              <a:extLst>
                <a:ext uri="{FF2B5EF4-FFF2-40B4-BE49-F238E27FC236}">
                  <a16:creationId xmlns:a16="http://schemas.microsoft.com/office/drawing/2014/main" id="{3ADC2072-CC84-0873-CC8E-E07642A83680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2373931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Ⅱ.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배경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25" name="제목 4">
              <a:extLst>
                <a:ext uri="{FF2B5EF4-FFF2-40B4-BE49-F238E27FC236}">
                  <a16:creationId xmlns:a16="http://schemas.microsoft.com/office/drawing/2014/main" id="{03824C78-B3BC-7EC6-F9D4-322AA1BEA86F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2847550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문제 정의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목표 고객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솔루션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4.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시장 분석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29BDDE-318C-4A82-0FA3-18C6A9DDC13B}"/>
              </a:ext>
            </a:extLst>
          </p:cNvPr>
          <p:cNvGrpSpPr/>
          <p:nvPr/>
        </p:nvGrpSpPr>
        <p:grpSpPr>
          <a:xfrm>
            <a:off x="5841899" y="2596849"/>
            <a:ext cx="3705568" cy="1279123"/>
            <a:chOff x="5394960" y="4682115"/>
            <a:chExt cx="3705568" cy="127912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D765FF-B501-3522-A75F-9F410091382C}"/>
                </a:ext>
              </a:extLst>
            </p:cNvPr>
            <p:cNvSpPr/>
            <p:nvPr/>
          </p:nvSpPr>
          <p:spPr>
            <a:xfrm>
              <a:off x="5394960" y="4780435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28" name="제목 4">
              <a:extLst>
                <a:ext uri="{FF2B5EF4-FFF2-40B4-BE49-F238E27FC236}">
                  <a16:creationId xmlns:a16="http://schemas.microsoft.com/office/drawing/2014/main" id="{565F27F9-C804-1CD9-63DA-A4BE07A98CEE}"/>
                </a:ext>
              </a:extLst>
            </p:cNvPr>
            <p:cNvSpPr txBox="1">
              <a:spLocks/>
            </p:cNvSpPr>
            <p:nvPr/>
          </p:nvSpPr>
          <p:spPr>
            <a:xfrm>
              <a:off x="5765072" y="4682115"/>
              <a:ext cx="3335456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Ⅲ.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서비스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29" name="제목 4">
              <a:extLst>
                <a:ext uri="{FF2B5EF4-FFF2-40B4-BE49-F238E27FC236}">
                  <a16:creationId xmlns:a16="http://schemas.microsoft.com/office/drawing/2014/main" id="{EBCD481A-DB00-3681-0D71-DE579A9033B3}"/>
                </a:ext>
              </a:extLst>
            </p:cNvPr>
            <p:cNvSpPr txBox="1">
              <a:spLocks/>
            </p:cNvSpPr>
            <p:nvPr/>
          </p:nvSpPr>
          <p:spPr>
            <a:xfrm>
              <a:off x="5859620" y="5158803"/>
              <a:ext cx="2733782" cy="80243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서비스 시나리오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주요 기능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주요 기술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44A634-3C24-6156-C5C9-C9E2CACC802D}"/>
              </a:ext>
            </a:extLst>
          </p:cNvPr>
          <p:cNvGrpSpPr/>
          <p:nvPr/>
        </p:nvGrpSpPr>
        <p:grpSpPr>
          <a:xfrm>
            <a:off x="8747131" y="2596849"/>
            <a:ext cx="3334074" cy="1512205"/>
            <a:chOff x="8734101" y="943833"/>
            <a:chExt cx="3334074" cy="1512205"/>
          </a:xfrm>
        </p:grpSpPr>
        <p:sp>
          <p:nvSpPr>
            <p:cNvPr id="31" name="제목 4">
              <a:extLst>
                <a:ext uri="{FF2B5EF4-FFF2-40B4-BE49-F238E27FC236}">
                  <a16:creationId xmlns:a16="http://schemas.microsoft.com/office/drawing/2014/main" id="{385885D8-D719-EC5D-9C91-A4F59308F6A3}"/>
                </a:ext>
              </a:extLst>
            </p:cNvPr>
            <p:cNvSpPr txBox="1">
              <a:spLocks/>
            </p:cNvSpPr>
            <p:nvPr/>
          </p:nvSpPr>
          <p:spPr>
            <a:xfrm>
              <a:off x="9334393" y="1422214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마케팅 전략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자금 조달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수익 구조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4.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기대효과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5.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차별점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32" name="제목 4">
              <a:extLst>
                <a:ext uri="{FF2B5EF4-FFF2-40B4-BE49-F238E27FC236}">
                  <a16:creationId xmlns:a16="http://schemas.microsoft.com/office/drawing/2014/main" id="{E5A196BB-7C7C-73A2-1B82-5C9F8864EB25}"/>
                </a:ext>
              </a:extLst>
            </p:cNvPr>
            <p:cNvSpPr txBox="1">
              <a:spLocks/>
            </p:cNvSpPr>
            <p:nvPr/>
          </p:nvSpPr>
          <p:spPr>
            <a:xfrm>
              <a:off x="9100528" y="943833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Ⅳ.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사업화 계획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BCFD9C9-634B-6579-E880-8CDB39410E9D}"/>
                </a:ext>
              </a:extLst>
            </p:cNvPr>
            <p:cNvSpPr/>
            <p:nvPr/>
          </p:nvSpPr>
          <p:spPr>
            <a:xfrm>
              <a:off x="8734101" y="106023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1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125E5F8-3EA6-C5F0-0875-C51A8CC36149}"/>
              </a:ext>
            </a:extLst>
          </p:cNvPr>
          <p:cNvSpPr txBox="1"/>
          <p:nvPr/>
        </p:nvSpPr>
        <p:spPr>
          <a:xfrm>
            <a:off x="7301521" y="1753373"/>
            <a:ext cx="958557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endParaRPr lang="ko-KR" altLang="en-US" sz="2600" dirty="0">
              <a:solidFill>
                <a:srgbClr val="2564F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13/49p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서비스 시나리오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&amp;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주요기능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3709643" cy="478382"/>
            <a:chOff x="671632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서비스 시나리오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&amp;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주요기능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sp>
        <p:nvSpPr>
          <p:cNvPr id="17" name="제목 4">
            <a:extLst>
              <a:ext uri="{FF2B5EF4-FFF2-40B4-BE49-F238E27FC236}">
                <a16:creationId xmlns:a16="http://schemas.microsoft.com/office/drawing/2014/main" id="{D1FF2D01-DC28-63AB-5878-6F89DBFDD5C5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서비스 소개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819F6B71-E7F6-EAF8-1455-8E0384659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530" y="1458343"/>
            <a:ext cx="2948940" cy="53996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F06112-8703-FF39-3D0D-63E5E65B1BB5}"/>
              </a:ext>
            </a:extLst>
          </p:cNvPr>
          <p:cNvSpPr/>
          <p:nvPr/>
        </p:nvSpPr>
        <p:spPr>
          <a:xfrm rot="5400000" flipH="1">
            <a:off x="7757939" y="2152577"/>
            <a:ext cx="45719" cy="425450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90386-44CA-7536-6763-A3D766C45FB5}"/>
              </a:ext>
            </a:extLst>
          </p:cNvPr>
          <p:cNvSpPr txBox="1"/>
          <p:nvPr/>
        </p:nvSpPr>
        <p:spPr>
          <a:xfrm>
            <a:off x="7480235" y="2654065"/>
            <a:ext cx="368560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0" dirty="0"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TTS (Text To Speech) </a:t>
            </a:r>
            <a:r>
              <a:rPr lang="ko-KR" altLang="en-US" b="0" dirty="0"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b="0" dirty="0">
              <a:effectLst/>
              <a:highlight>
                <a:srgbClr val="FDC3C3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90BD7D-2359-814A-4434-867287C6A90D}"/>
              </a:ext>
            </a:extLst>
          </p:cNvPr>
          <p:cNvSpPr txBox="1"/>
          <p:nvPr/>
        </p:nvSpPr>
        <p:spPr>
          <a:xfrm>
            <a:off x="7480234" y="5780317"/>
            <a:ext cx="3685605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애플리케이션 내부의 문자 정보를 모두 음성정보로 전환하여 읽어줘요</a:t>
            </a:r>
            <a:r>
              <a:rPr lang="en-US" altLang="ko-KR" sz="1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23685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125E5F8-3EA6-C5F0-0875-C51A8CC36149}"/>
              </a:ext>
            </a:extLst>
          </p:cNvPr>
          <p:cNvSpPr txBox="1"/>
          <p:nvPr/>
        </p:nvSpPr>
        <p:spPr>
          <a:xfrm>
            <a:off x="7301521" y="1753373"/>
            <a:ext cx="958557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02 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14/49p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서비스 시나리오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&amp;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주요기능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3709643" cy="478382"/>
            <a:chOff x="671632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서비스 시나리오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&amp;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주요기능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sp>
        <p:nvSpPr>
          <p:cNvPr id="17" name="제목 4">
            <a:extLst>
              <a:ext uri="{FF2B5EF4-FFF2-40B4-BE49-F238E27FC236}">
                <a16:creationId xmlns:a16="http://schemas.microsoft.com/office/drawing/2014/main" id="{D1FF2D01-DC28-63AB-5878-6F89DBFDD5C5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서비스 소개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F06112-8703-FF39-3D0D-63E5E65B1BB5}"/>
              </a:ext>
            </a:extLst>
          </p:cNvPr>
          <p:cNvSpPr/>
          <p:nvPr/>
        </p:nvSpPr>
        <p:spPr>
          <a:xfrm rot="5400000" flipH="1">
            <a:off x="7757939" y="2152577"/>
            <a:ext cx="45719" cy="425450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90386-44CA-7536-6763-A3D766C45FB5}"/>
              </a:ext>
            </a:extLst>
          </p:cNvPr>
          <p:cNvSpPr txBox="1"/>
          <p:nvPr/>
        </p:nvSpPr>
        <p:spPr>
          <a:xfrm>
            <a:off x="7480235" y="2654065"/>
            <a:ext cx="368560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DC3C3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약품 구분 및 의약품 정보 안내 기능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DC3C3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90BD7D-2359-814A-4434-867287C6A90D}"/>
              </a:ext>
            </a:extLst>
          </p:cNvPr>
          <p:cNvSpPr txBox="1"/>
          <p:nvPr/>
        </p:nvSpPr>
        <p:spPr>
          <a:xfrm>
            <a:off x="7480235" y="5427448"/>
            <a:ext cx="3848166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처방 받은 약 봉지와 일반의약품 약 상자를 카메라로 촬영하면 약의 종류와</a:t>
            </a:r>
            <a:r>
              <a:rPr kumimoji="0" lang="ko-KR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복용법</a:t>
            </a:r>
            <a:r>
              <a:rPr kumimoji="0" lang="en-US" altLang="ko-KR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주의사항을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모두 음성정보로 전환하여 읽어줘요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4AF71B-5C94-B8B8-AA96-BA54CC73F29D}"/>
              </a:ext>
            </a:extLst>
          </p:cNvPr>
          <p:cNvGrpSpPr/>
          <p:nvPr/>
        </p:nvGrpSpPr>
        <p:grpSpPr>
          <a:xfrm>
            <a:off x="1159381" y="1581285"/>
            <a:ext cx="5288280" cy="4905891"/>
            <a:chOff x="411480" y="1553235"/>
            <a:chExt cx="4607204" cy="4274063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E7F8C9D-B6AB-7F8A-179C-AE41E753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" y="1581285"/>
              <a:ext cx="2352539" cy="4217964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A19EB-C8CD-F287-49A0-9BAC0A008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435" y="1553235"/>
              <a:ext cx="2187249" cy="427406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6924A8-C0BB-0572-3E6D-E8B14174F9AA}"/>
              </a:ext>
            </a:extLst>
          </p:cNvPr>
          <p:cNvGrpSpPr/>
          <p:nvPr/>
        </p:nvGrpSpPr>
        <p:grpSpPr>
          <a:xfrm>
            <a:off x="1159381" y="1630974"/>
            <a:ext cx="5288988" cy="4985459"/>
            <a:chOff x="8734133" y="1273891"/>
            <a:chExt cx="4474766" cy="4217964"/>
          </a:xfrm>
        </p:grpSpPr>
        <p:pic>
          <p:nvPicPr>
            <p:cNvPr id="13" name="그림 12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9AEB76D4-1A24-28BF-29EB-A85FABE5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133" y="1273891"/>
              <a:ext cx="2287707" cy="421796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29C7819-5A0F-BDFC-1CC1-AA8C75546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3674" y="1273891"/>
              <a:ext cx="2225225" cy="4217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9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15/49p</a:t>
            </a:r>
          </a:p>
        </p:txBody>
      </p:sp>
      <p:sp>
        <p:nvSpPr>
          <p:cNvPr id="17" name="제목 4">
            <a:extLst>
              <a:ext uri="{FF2B5EF4-FFF2-40B4-BE49-F238E27FC236}">
                <a16:creationId xmlns:a16="http://schemas.microsoft.com/office/drawing/2014/main" id="{D1FF2D01-DC28-63AB-5878-6F89DBFDD5C5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서비스 소개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9D81D4-E5D0-3C1D-4741-B8181D1F0061}"/>
              </a:ext>
            </a:extLst>
          </p:cNvPr>
          <p:cNvGrpSpPr/>
          <p:nvPr/>
        </p:nvGrpSpPr>
        <p:grpSpPr>
          <a:xfrm>
            <a:off x="58488" y="1574249"/>
            <a:ext cx="9587985" cy="4559851"/>
            <a:chOff x="58488" y="1574249"/>
            <a:chExt cx="9587985" cy="4559851"/>
          </a:xfrm>
        </p:grpSpPr>
        <p:pic>
          <p:nvPicPr>
            <p:cNvPr id="4" name="그림 3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ED92EF30-C059-6CDA-2FA3-3EBEB322E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88" y="1603743"/>
              <a:ext cx="2341864" cy="45303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7CA6D9B-B90F-EE30-76BB-F3981A8E9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592" y="1603743"/>
              <a:ext cx="2465742" cy="45244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0E8DCA-74EA-6C5B-21C4-9B5BB7382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887" y="1609642"/>
              <a:ext cx="2489337" cy="451856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521EA0-7B7C-12D6-16D9-8C0D2D4D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732" y="1574249"/>
              <a:ext cx="2465741" cy="455395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D3F738-BA84-A4C8-FE75-A053B6186F56}"/>
              </a:ext>
            </a:extLst>
          </p:cNvPr>
          <p:cNvSpPr txBox="1"/>
          <p:nvPr/>
        </p:nvSpPr>
        <p:spPr>
          <a:xfrm>
            <a:off x="9400908" y="1574249"/>
            <a:ext cx="958557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endParaRPr lang="ko-KR" altLang="en-US" sz="2600" dirty="0">
              <a:solidFill>
                <a:srgbClr val="2564F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D23234-0B31-0A1A-3B77-50D5D057D31F}"/>
              </a:ext>
            </a:extLst>
          </p:cNvPr>
          <p:cNvSpPr/>
          <p:nvPr/>
        </p:nvSpPr>
        <p:spPr>
          <a:xfrm rot="5400000" flipH="1">
            <a:off x="9857326" y="1973453"/>
            <a:ext cx="45719" cy="425450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57B3D-198E-24A0-5065-E6E270525A7A}"/>
              </a:ext>
            </a:extLst>
          </p:cNvPr>
          <p:cNvSpPr txBox="1"/>
          <p:nvPr/>
        </p:nvSpPr>
        <p:spPr>
          <a:xfrm>
            <a:off x="9579622" y="2474941"/>
            <a:ext cx="368560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0" dirty="0"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위치 안내</a:t>
            </a:r>
            <a:r>
              <a:rPr lang="en-US" altLang="ko-KR" b="0" dirty="0"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0" dirty="0"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endParaRPr lang="ko-KR" altLang="en-US" b="0" dirty="0">
              <a:effectLst/>
              <a:highlight>
                <a:srgbClr val="FDC3C3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8DE016-FDCF-0A88-7781-0BA08744AEC6}"/>
              </a:ext>
            </a:extLst>
          </p:cNvPr>
          <p:cNvSpPr txBox="1"/>
          <p:nvPr/>
        </p:nvSpPr>
        <p:spPr>
          <a:xfrm>
            <a:off x="9579621" y="4955965"/>
            <a:ext cx="3685605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봉지를 정확하게 찍을 수 있도록</a:t>
            </a:r>
            <a:endParaRPr lang="en-US" altLang="ko-KR" sz="14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카메라가 이동해야 할 위치를</a:t>
            </a:r>
            <a:endParaRPr lang="en-US" altLang="ko-KR" sz="14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음성으로 알려줘요</a:t>
            </a:r>
            <a:r>
              <a:rPr lang="en-US" altLang="ko-KR" sz="1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b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제목 4">
            <a:extLst>
              <a:ext uri="{FF2B5EF4-FFF2-40B4-BE49-F238E27FC236}">
                <a16:creationId xmlns:a16="http://schemas.microsoft.com/office/drawing/2014/main" id="{4727566D-D8CE-500D-7550-B4774064DAD2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서비스 시나리오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&amp;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주요기능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4EA271-EF45-E37A-F1E6-3677B254961D}"/>
              </a:ext>
            </a:extLst>
          </p:cNvPr>
          <p:cNvGrpSpPr/>
          <p:nvPr/>
        </p:nvGrpSpPr>
        <p:grpSpPr>
          <a:xfrm>
            <a:off x="-488923" y="913402"/>
            <a:ext cx="3709643" cy="478382"/>
            <a:chOff x="671632" y="1095087"/>
            <a:chExt cx="3709643" cy="47838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AEA30F-2810-8908-69D3-0D97E668348F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제목 4">
              <a:extLst>
                <a:ext uri="{FF2B5EF4-FFF2-40B4-BE49-F238E27FC236}">
                  <a16:creationId xmlns:a16="http://schemas.microsoft.com/office/drawing/2014/main" id="{776DD64A-4C5D-66BE-C257-B10B432D16B0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서비스 시나리오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&amp;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주요기능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56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125E5F8-3EA6-C5F0-0875-C51A8CC36149}"/>
              </a:ext>
            </a:extLst>
          </p:cNvPr>
          <p:cNvSpPr txBox="1"/>
          <p:nvPr/>
        </p:nvSpPr>
        <p:spPr>
          <a:xfrm>
            <a:off x="7301521" y="1753373"/>
            <a:ext cx="958557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04 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16/49p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서비스 시나리오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&amp;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주요기능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3709643" cy="478382"/>
            <a:chOff x="671632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서비스 시나리오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&amp;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주요기능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sp>
        <p:nvSpPr>
          <p:cNvPr id="17" name="제목 4">
            <a:extLst>
              <a:ext uri="{FF2B5EF4-FFF2-40B4-BE49-F238E27FC236}">
                <a16:creationId xmlns:a16="http://schemas.microsoft.com/office/drawing/2014/main" id="{D1FF2D01-DC28-63AB-5878-6F89DBFDD5C5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서비스 소개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F06112-8703-FF39-3D0D-63E5E65B1BB5}"/>
              </a:ext>
            </a:extLst>
          </p:cNvPr>
          <p:cNvSpPr/>
          <p:nvPr/>
        </p:nvSpPr>
        <p:spPr>
          <a:xfrm rot="5400000" flipH="1">
            <a:off x="7757939" y="2152577"/>
            <a:ext cx="45719" cy="425450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90386-44CA-7536-6763-A3D766C45FB5}"/>
              </a:ext>
            </a:extLst>
          </p:cNvPr>
          <p:cNvSpPr txBox="1"/>
          <p:nvPr/>
        </p:nvSpPr>
        <p:spPr>
          <a:xfrm>
            <a:off x="7480235" y="2654065"/>
            <a:ext cx="368560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DC3C3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처방약 복용 알람 기능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DC3C3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90BD7D-2359-814A-4434-867287C6A90D}"/>
              </a:ext>
            </a:extLst>
          </p:cNvPr>
          <p:cNvSpPr txBox="1"/>
          <p:nvPr/>
        </p:nvSpPr>
        <p:spPr>
          <a:xfrm>
            <a:off x="7480234" y="5668557"/>
            <a:ext cx="3685605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처방 약 봉지에 적힌 복용 방법을 토대로 자동으로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복용 알람을 설정해주어요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71CFE-3B57-CBD8-F397-5D009DC76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1" y="1364936"/>
            <a:ext cx="2765222" cy="514787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ED48E1D-FE76-138B-126C-DF06A6C50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96" y="1391784"/>
            <a:ext cx="2832339" cy="51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7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제목 4">
            <a:extLst>
              <a:ext uri="{FF2B5EF4-FFF2-40B4-BE49-F238E27FC236}">
                <a16:creationId xmlns:a16="http://schemas.microsoft.com/office/drawing/2014/main" id="{D1FF2D01-DC28-63AB-5878-6F89DBFDD5C5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A9E770-CC6C-3F16-64D4-FA8C2823048D}"/>
              </a:ext>
            </a:extLst>
          </p:cNvPr>
          <p:cNvSpPr/>
          <p:nvPr/>
        </p:nvSpPr>
        <p:spPr>
          <a:xfrm>
            <a:off x="1761672" y="2806882"/>
            <a:ext cx="3799114" cy="2754086"/>
          </a:xfrm>
          <a:prstGeom prst="roundRect">
            <a:avLst/>
          </a:prstGeom>
          <a:noFill/>
          <a:ln w="38100">
            <a:solidFill>
              <a:srgbClr val="6C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처방약</a:t>
            </a:r>
            <a:endParaRPr kumimoji="0" lang="en-US" altLang="ko-KR" sz="3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B84D698-E963-3437-B47B-8D860ADDA090}"/>
              </a:ext>
            </a:extLst>
          </p:cNvPr>
          <p:cNvSpPr/>
          <p:nvPr/>
        </p:nvSpPr>
        <p:spPr>
          <a:xfrm>
            <a:off x="6758216" y="2806882"/>
            <a:ext cx="3799114" cy="2754086"/>
          </a:xfrm>
          <a:prstGeom prst="roundRect">
            <a:avLst/>
          </a:prstGeom>
          <a:noFill/>
          <a:ln w="38100">
            <a:solidFill>
              <a:srgbClr val="6C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일반의약품</a:t>
            </a:r>
            <a:endParaRPr kumimoji="0" lang="en-US" altLang="ko-KR" sz="3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8CBDC-24AF-4FDA-1024-1132EB41459A}"/>
              </a:ext>
            </a:extLst>
          </p:cNvPr>
          <p:cNvSpPr txBox="1"/>
          <p:nvPr/>
        </p:nvSpPr>
        <p:spPr>
          <a:xfrm flipH="1">
            <a:off x="4519071" y="1651041"/>
            <a:ext cx="3423733" cy="6772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Flow Chart</a:t>
            </a:r>
            <a:endParaRPr kumimoji="0" lang="ko-KR" altLang="en-US" sz="3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D1B39E5-64FC-9B5A-7458-5AC31F98F5D3}"/>
              </a:ext>
            </a:extLst>
          </p:cNvPr>
          <p:cNvCxnSpPr>
            <a:cxnSpLocks/>
          </p:cNvCxnSpPr>
          <p:nvPr/>
        </p:nvCxnSpPr>
        <p:spPr>
          <a:xfrm>
            <a:off x="1364482" y="1989659"/>
            <a:ext cx="31545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021DBA-0DE5-5F44-303D-4F8E309F5BDC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7942804" y="1989660"/>
            <a:ext cx="3017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78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DF3B084-20B1-1988-BF1E-FAA9CA756F23}"/>
              </a:ext>
            </a:extLst>
          </p:cNvPr>
          <p:cNvSpPr/>
          <p:nvPr/>
        </p:nvSpPr>
        <p:spPr>
          <a:xfrm>
            <a:off x="1761672" y="2761162"/>
            <a:ext cx="3799114" cy="2754086"/>
          </a:xfrm>
          <a:prstGeom prst="roundRect">
            <a:avLst/>
          </a:prstGeom>
          <a:solidFill>
            <a:srgbClr val="2564F7"/>
          </a:solidFill>
          <a:ln w="38100">
            <a:solidFill>
              <a:srgbClr val="6C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처방약</a:t>
            </a:r>
            <a:endParaRPr kumimoji="0" lang="en-US" altLang="ko-KR" sz="3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7AEB1B-A675-0CA4-4623-16F03545CD62}"/>
              </a:ext>
            </a:extLst>
          </p:cNvPr>
          <p:cNvSpPr/>
          <p:nvPr/>
        </p:nvSpPr>
        <p:spPr>
          <a:xfrm>
            <a:off x="6758216" y="2761162"/>
            <a:ext cx="3799114" cy="2754086"/>
          </a:xfrm>
          <a:prstGeom prst="roundRect">
            <a:avLst/>
          </a:prstGeom>
          <a:noFill/>
          <a:ln w="38100">
            <a:solidFill>
              <a:srgbClr val="6C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일반의약품</a:t>
            </a:r>
            <a:endParaRPr kumimoji="0" lang="en-US" altLang="ko-KR" sz="3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E0379C-9EE7-175D-A079-164D18E13127}"/>
              </a:ext>
            </a:extLst>
          </p:cNvPr>
          <p:cNvSpPr txBox="1"/>
          <p:nvPr/>
        </p:nvSpPr>
        <p:spPr>
          <a:xfrm flipH="1">
            <a:off x="4519071" y="1605321"/>
            <a:ext cx="3423733" cy="6772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Flow Chart</a:t>
            </a:r>
            <a:endParaRPr kumimoji="0" lang="ko-KR" altLang="en-US" sz="3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0077CA-B216-5B98-8F97-C5544C691937}"/>
              </a:ext>
            </a:extLst>
          </p:cNvPr>
          <p:cNvCxnSpPr>
            <a:cxnSpLocks/>
          </p:cNvCxnSpPr>
          <p:nvPr/>
        </p:nvCxnSpPr>
        <p:spPr>
          <a:xfrm>
            <a:off x="1364482" y="1943939"/>
            <a:ext cx="31545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3BC709-7BE4-C3B9-CFD3-25FE8CDD255F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7942804" y="1943940"/>
            <a:ext cx="3017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4">
            <a:extLst>
              <a:ext uri="{FF2B5EF4-FFF2-40B4-BE49-F238E27FC236}">
                <a16:creationId xmlns:a16="http://schemas.microsoft.com/office/drawing/2014/main" id="{30005EBB-3438-BE12-07CF-EE726A5CF110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F8BCF630-0BC7-ADA9-158E-3207CC03295C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37477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8A8B0D-7DEE-77C0-540F-5CADFE7F807D}"/>
              </a:ext>
            </a:extLst>
          </p:cNvPr>
          <p:cNvGrpSpPr/>
          <p:nvPr/>
        </p:nvGrpSpPr>
        <p:grpSpPr>
          <a:xfrm>
            <a:off x="3145755" y="975302"/>
            <a:ext cx="5900489" cy="5654165"/>
            <a:chOff x="-301671" y="767333"/>
            <a:chExt cx="5900489" cy="56541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CFF593-5489-59F9-FCC3-86D1972854D6}"/>
                </a:ext>
              </a:extLst>
            </p:cNvPr>
            <p:cNvSpPr/>
            <p:nvPr/>
          </p:nvSpPr>
          <p:spPr>
            <a:xfrm>
              <a:off x="3541767" y="4903099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 복약 지도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E23E8B4-1240-E735-C023-DC428E42743F}"/>
                </a:ext>
              </a:extLst>
            </p:cNvPr>
            <p:cNvSpPr/>
            <p:nvPr/>
          </p:nvSpPr>
          <p:spPr>
            <a:xfrm>
              <a:off x="866684" y="547291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 정보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자료구조 제작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5A78DF8-899E-9B49-5CD4-3CB86E707CEE}"/>
                </a:ext>
              </a:extLst>
            </p:cNvPr>
            <p:cNvSpPr/>
            <p:nvPr/>
          </p:nvSpPr>
          <p:spPr>
            <a:xfrm>
              <a:off x="856632" y="767333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AF55BC-0888-8860-45B1-35C9996425C6}"/>
                </a:ext>
              </a:extLst>
            </p:cNvPr>
            <p:cNvSpPr/>
            <p:nvPr/>
          </p:nvSpPr>
          <p:spPr>
            <a:xfrm>
              <a:off x="858074" y="145928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46865C8-FF78-EE5D-58E4-CA356A6AA4C3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676903" y="1328185"/>
              <a:ext cx="1442" cy="13109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998F3D5-AAC9-387C-6B27-EA37836B7052}"/>
                </a:ext>
              </a:extLst>
            </p:cNvPr>
            <p:cNvSpPr/>
            <p:nvPr/>
          </p:nvSpPr>
          <p:spPr>
            <a:xfrm>
              <a:off x="856633" y="220416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처방약 봉지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87AC4842-82C8-4E74-A76D-E1F20B9AD62F}"/>
                </a:ext>
              </a:extLst>
            </p:cNvPr>
            <p:cNvSpPr/>
            <p:nvPr/>
          </p:nvSpPr>
          <p:spPr>
            <a:xfrm>
              <a:off x="-301671" y="2977889"/>
              <a:ext cx="3963854" cy="1353022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53C3EB59-CE24-F4D6-0EA2-A945C7CDBA9A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3662183" y="3654400"/>
              <a:ext cx="296094" cy="5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3AA71F-2DC3-452E-2862-4F77D238DF6F}"/>
                </a:ext>
              </a:extLst>
            </p:cNvPr>
            <p:cNvSpPr txBox="1"/>
            <p:nvPr/>
          </p:nvSpPr>
          <p:spPr>
            <a:xfrm>
              <a:off x="3450367" y="330214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C4837AB-2A1F-DC93-4491-35EF5F9EBACE}"/>
                </a:ext>
              </a:extLst>
            </p:cNvPr>
            <p:cNvSpPr/>
            <p:nvPr/>
          </p:nvSpPr>
          <p:spPr>
            <a:xfrm>
              <a:off x="859563" y="4643584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83414C-8212-5416-79CC-FB35BE1450EA}"/>
                </a:ext>
              </a:extLst>
            </p:cNvPr>
            <p:cNvSpPr txBox="1"/>
            <p:nvPr/>
          </p:nvSpPr>
          <p:spPr>
            <a:xfrm>
              <a:off x="1054815" y="4273831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14599F-E9E2-92DA-8B1E-6C08FC8FD19D}"/>
                </a:ext>
              </a:extLst>
            </p:cNvPr>
            <p:cNvSpPr/>
            <p:nvPr/>
          </p:nvSpPr>
          <p:spPr>
            <a:xfrm>
              <a:off x="3958277" y="3279113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안내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F8F40D2B-FF0D-DDD7-DCC8-E940BC5C0D7C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2454679" y="4135374"/>
              <a:ext cx="1139634" cy="2675083"/>
            </a:xfrm>
            <a:prstGeom prst="bentConnector5">
              <a:avLst>
                <a:gd name="adj1" fmla="val -20059"/>
                <a:gd name="adj2" fmla="val 50000"/>
                <a:gd name="adj3" fmla="val 120059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17010B06-D010-2C6F-FEC5-967F010AFAD4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16200000" flipH="1">
              <a:off x="1553637" y="5339597"/>
              <a:ext cx="259515" cy="71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3F7992B9-A0B0-3DCC-DE7B-7B4D636EF9CF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1576626" y="2874258"/>
              <a:ext cx="203909" cy="33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730A762B-9B0D-66F3-DB5D-0B228C27B1B6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 rot="5400000">
              <a:off x="1523709" y="4487036"/>
              <a:ext cx="312673" cy="4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AA5A6A9E-776C-1F2D-5A14-DBBBE33FBB6B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1590094" y="2115911"/>
              <a:ext cx="175063" cy="14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FCA83F4-C4C5-C8C4-E552-552A616F765A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V="1">
              <a:off x="3242841" y="1743406"/>
              <a:ext cx="790041" cy="22813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D5EA8D9-37D1-A841-6319-E88C5BF72AB6}"/>
                </a:ext>
              </a:extLst>
            </p:cNvPr>
            <p:cNvSpPr/>
            <p:nvPr/>
          </p:nvSpPr>
          <p:spPr>
            <a:xfrm>
              <a:off x="3540456" y="5851681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알람 설정</a:t>
              </a: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6AB56F61-30A4-6CF3-4C90-E9587CA07183}"/>
                </a:ext>
              </a:extLst>
            </p:cNvPr>
            <p:cNvCxnSpPr>
              <a:cxnSpLocks/>
              <a:stCxn id="4" idx="2"/>
              <a:endCxn id="28" idx="0"/>
            </p:cNvCxnSpPr>
            <p:nvPr/>
          </p:nvCxnSpPr>
          <p:spPr>
            <a:xfrm rot="5400000">
              <a:off x="4172001" y="5661643"/>
              <a:ext cx="378765" cy="13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D5EB326-FF1C-154C-F2C5-B19EEE63A5C6}"/>
              </a:ext>
            </a:extLst>
          </p:cNvPr>
          <p:cNvSpPr txBox="1"/>
          <p:nvPr/>
        </p:nvSpPr>
        <p:spPr>
          <a:xfrm flipH="1">
            <a:off x="1037902" y="1524578"/>
            <a:ext cx="3423733" cy="4822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처방약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Flow Chart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3C2307B0-BA35-F853-E278-BFAD20378DD6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제목 4">
            <a:extLst>
              <a:ext uri="{FF2B5EF4-FFF2-40B4-BE49-F238E27FC236}">
                <a16:creationId xmlns:a16="http://schemas.microsoft.com/office/drawing/2014/main" id="{0D7900A2-37B6-67C8-AE90-55DEB7D6D771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76961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래픽 201">
            <a:extLst>
              <a:ext uri="{FF2B5EF4-FFF2-40B4-BE49-F238E27FC236}">
                <a16:creationId xmlns:a16="http://schemas.microsoft.com/office/drawing/2014/main" id="{99C6C6B0-7578-7389-4772-E7782C6A42EA}"/>
              </a:ext>
            </a:extLst>
          </p:cNvPr>
          <p:cNvSpPr/>
          <p:nvPr/>
        </p:nvSpPr>
        <p:spPr>
          <a:xfrm flipH="1" flipV="1">
            <a:off x="-13" y="1490300"/>
            <a:ext cx="4496977" cy="45719"/>
          </a:xfrm>
          <a:custGeom>
            <a:avLst/>
            <a:gdLst>
              <a:gd name="connsiteX0" fmla="*/ 0 w 7396162"/>
              <a:gd name="connsiteY0" fmla="*/ 0 h 5143500"/>
              <a:gd name="connsiteX1" fmla="*/ 7396163 w 7396162"/>
              <a:gd name="connsiteY1" fmla="*/ 0 h 5143500"/>
              <a:gd name="connsiteX2" fmla="*/ 7396163 w 7396162"/>
              <a:gd name="connsiteY2" fmla="*/ 5143500 h 5143500"/>
              <a:gd name="connsiteX3" fmla="*/ 0 w 739616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162" h="5143500">
                <a:moveTo>
                  <a:pt x="0" y="0"/>
                </a:moveTo>
                <a:lnTo>
                  <a:pt x="7396163" y="0"/>
                </a:lnTo>
                <a:lnTo>
                  <a:pt x="739616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56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E7999DF7-00B7-2C02-50C9-8E7FACDB37BF}"/>
              </a:ext>
            </a:extLst>
          </p:cNvPr>
          <p:cNvSpPr txBox="1">
            <a:spLocks/>
          </p:cNvSpPr>
          <p:nvPr/>
        </p:nvSpPr>
        <p:spPr>
          <a:xfrm>
            <a:off x="123825" y="676275"/>
            <a:ext cx="4344566" cy="8165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200" b="0" i="0" u="none" strike="noStrike" kern="1200" cap="none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</a:t>
            </a:r>
            <a:endParaRPr kumimoji="0" lang="ko-KR" altLang="en-US" sz="5200" b="0" i="0" u="none" strike="noStrike" kern="1200" cap="none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7343E9-C91D-79DD-80EE-24411877DF5C}"/>
              </a:ext>
            </a:extLst>
          </p:cNvPr>
          <p:cNvGrpSpPr/>
          <p:nvPr/>
        </p:nvGrpSpPr>
        <p:grpSpPr>
          <a:xfrm>
            <a:off x="5394960" y="948597"/>
            <a:ext cx="2928538" cy="1507441"/>
            <a:chOff x="5394960" y="948597"/>
            <a:chExt cx="2928538" cy="1507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EC969F-5452-8579-6C41-365A8FB6A276}"/>
                </a:ext>
              </a:extLst>
            </p:cNvPr>
            <p:cNvSpPr/>
            <p:nvPr/>
          </p:nvSpPr>
          <p:spPr>
            <a:xfrm>
              <a:off x="5394960" y="1043847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제목 4">
              <a:extLst>
                <a:ext uri="{FF2B5EF4-FFF2-40B4-BE49-F238E27FC236}">
                  <a16:creationId xmlns:a16="http://schemas.microsoft.com/office/drawing/2014/main" id="{310FCD91-1D1F-592B-6CFC-7D6D1E7956F3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94859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Ⅰ. </a:t>
              </a:r>
              <a:r>
                <a:rPr lang="ko-KR" altLang="en-US" sz="24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제목 4">
              <a:extLst>
                <a:ext uri="{FF2B5EF4-FFF2-40B4-BE49-F238E27FC236}">
                  <a16:creationId xmlns:a16="http://schemas.microsoft.com/office/drawing/2014/main" id="{DE567B45-B828-A488-15F7-43182194B0D2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1422215"/>
              <a:ext cx="2463879" cy="103382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 구성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분담</a:t>
              </a:r>
              <a:endPara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A402CC-79F6-153A-342E-F25FFA4F16A3}"/>
              </a:ext>
            </a:extLst>
          </p:cNvPr>
          <p:cNvGrpSpPr/>
          <p:nvPr/>
        </p:nvGrpSpPr>
        <p:grpSpPr>
          <a:xfrm>
            <a:off x="5394960" y="2373931"/>
            <a:ext cx="3198441" cy="1507443"/>
            <a:chOff x="5394960" y="2373931"/>
            <a:chExt cx="3198441" cy="150744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DFD9994-B90A-EFF6-73A6-83BC98E89FF9}"/>
                </a:ext>
              </a:extLst>
            </p:cNvPr>
            <p:cNvSpPr/>
            <p:nvPr/>
          </p:nvSpPr>
          <p:spPr>
            <a:xfrm>
              <a:off x="5394960" y="246918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제목 4">
              <a:extLst>
                <a:ext uri="{FF2B5EF4-FFF2-40B4-BE49-F238E27FC236}">
                  <a16:creationId xmlns:a16="http://schemas.microsoft.com/office/drawing/2014/main" id="{7960D46B-8B1B-6D24-7047-15D1EC3AA3F2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2373931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Ⅱ.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배경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제목 4">
              <a:extLst>
                <a:ext uri="{FF2B5EF4-FFF2-40B4-BE49-F238E27FC236}">
                  <a16:creationId xmlns:a16="http://schemas.microsoft.com/office/drawing/2014/main" id="{D063A259-F3F5-2E11-7EAD-6D6C388C00FB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2847550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문제 정의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 고객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솔루션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4. 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시장 분석</a:t>
              </a:r>
              <a:endPara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4FE19F-8162-3AE3-F17E-71FC36B77DAB}"/>
              </a:ext>
            </a:extLst>
          </p:cNvPr>
          <p:cNvGrpSpPr/>
          <p:nvPr/>
        </p:nvGrpSpPr>
        <p:grpSpPr>
          <a:xfrm>
            <a:off x="5394960" y="4682115"/>
            <a:ext cx="3705568" cy="1279123"/>
            <a:chOff x="5394960" y="4682115"/>
            <a:chExt cx="3705568" cy="127912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2D58D7B-6552-D6D6-6374-F4820557E9D1}"/>
                </a:ext>
              </a:extLst>
            </p:cNvPr>
            <p:cNvSpPr/>
            <p:nvPr/>
          </p:nvSpPr>
          <p:spPr>
            <a:xfrm>
              <a:off x="5394960" y="4780435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제목 4">
              <a:extLst>
                <a:ext uri="{FF2B5EF4-FFF2-40B4-BE49-F238E27FC236}">
                  <a16:creationId xmlns:a16="http://schemas.microsoft.com/office/drawing/2014/main" id="{598BAA28-847B-FC1B-81F6-B90D70768688}"/>
                </a:ext>
              </a:extLst>
            </p:cNvPr>
            <p:cNvSpPr txBox="1">
              <a:spLocks/>
            </p:cNvSpPr>
            <p:nvPr/>
          </p:nvSpPr>
          <p:spPr>
            <a:xfrm>
              <a:off x="5765072" y="4682115"/>
              <a:ext cx="3335456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Ⅲ. </a:t>
              </a:r>
              <a:r>
                <a:rPr lang="ko-KR" altLang="en-US" sz="24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제품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제목 4">
              <a:extLst>
                <a:ext uri="{FF2B5EF4-FFF2-40B4-BE49-F238E27FC236}">
                  <a16:creationId xmlns:a16="http://schemas.microsoft.com/office/drawing/2014/main" id="{A979FA62-8822-7C2F-1391-73CBF06CBD3C}"/>
                </a:ext>
              </a:extLst>
            </p:cNvPr>
            <p:cNvSpPr txBox="1">
              <a:spLocks/>
            </p:cNvSpPr>
            <p:nvPr/>
          </p:nvSpPr>
          <p:spPr>
            <a:xfrm>
              <a:off x="5859620" y="5158803"/>
              <a:ext cx="2733782" cy="80243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시나리오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기능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FF035E-2830-AAAB-4FDC-3DE7B2F166DD}"/>
              </a:ext>
            </a:extLst>
          </p:cNvPr>
          <p:cNvGrpSpPr/>
          <p:nvPr/>
        </p:nvGrpSpPr>
        <p:grpSpPr>
          <a:xfrm>
            <a:off x="8734101" y="943833"/>
            <a:ext cx="3334074" cy="1512205"/>
            <a:chOff x="8734101" y="943833"/>
            <a:chExt cx="3334074" cy="1512205"/>
          </a:xfrm>
        </p:grpSpPr>
        <p:sp>
          <p:nvSpPr>
            <p:cNvPr id="43" name="제목 4">
              <a:extLst>
                <a:ext uri="{FF2B5EF4-FFF2-40B4-BE49-F238E27FC236}">
                  <a16:creationId xmlns:a16="http://schemas.microsoft.com/office/drawing/2014/main" id="{91DEC0BD-2B85-BBAF-3297-C5D62004BD13}"/>
                </a:ext>
              </a:extLst>
            </p:cNvPr>
            <p:cNvSpPr txBox="1">
              <a:spLocks/>
            </p:cNvSpPr>
            <p:nvPr/>
          </p:nvSpPr>
          <p:spPr>
            <a:xfrm>
              <a:off x="9334393" y="1422214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마케팅 전략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자금 조달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수익 구조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lang="en-US" altLang="ko-KR" sz="16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4. 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기대효과</a:t>
              </a:r>
              <a:endPara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2" name="제목 4">
              <a:extLst>
                <a:ext uri="{FF2B5EF4-FFF2-40B4-BE49-F238E27FC236}">
                  <a16:creationId xmlns:a16="http://schemas.microsoft.com/office/drawing/2014/main" id="{6F122F82-BA0F-F445-2C83-DCFF7DBACD9E}"/>
                </a:ext>
              </a:extLst>
            </p:cNvPr>
            <p:cNvSpPr txBox="1">
              <a:spLocks/>
            </p:cNvSpPr>
            <p:nvPr/>
          </p:nvSpPr>
          <p:spPr>
            <a:xfrm>
              <a:off x="9100528" y="943833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Ⅳ.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사업화 계획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4CDBD0-D6DE-7908-C319-C1A683FBE0B9}"/>
                </a:ext>
              </a:extLst>
            </p:cNvPr>
            <p:cNvSpPr/>
            <p:nvPr/>
          </p:nvSpPr>
          <p:spPr>
            <a:xfrm>
              <a:off x="8734101" y="106023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259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F7F915-05BD-0C39-3609-4565A0F5CD29}"/>
              </a:ext>
            </a:extLst>
          </p:cNvPr>
          <p:cNvGrpSpPr/>
          <p:nvPr/>
        </p:nvGrpSpPr>
        <p:grpSpPr>
          <a:xfrm>
            <a:off x="691833" y="988153"/>
            <a:ext cx="5900489" cy="5654165"/>
            <a:chOff x="303213" y="919573"/>
            <a:chExt cx="5900489" cy="565416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CF596A9-08A3-5302-6A02-F6F19F9BC75F}"/>
                </a:ext>
              </a:extLst>
            </p:cNvPr>
            <p:cNvSpPr/>
            <p:nvPr/>
          </p:nvSpPr>
          <p:spPr>
            <a:xfrm>
              <a:off x="4146651" y="5055339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 복약 지도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5100516-50A6-CC44-7B11-8D86271DC265}"/>
                </a:ext>
              </a:extLst>
            </p:cNvPr>
            <p:cNvSpPr/>
            <p:nvPr/>
          </p:nvSpPr>
          <p:spPr>
            <a:xfrm>
              <a:off x="1471568" y="562515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 정보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자료구조 제작</a:t>
              </a: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D01E4F4-F6EC-6A49-4A4D-47EB45D6E427}"/>
                </a:ext>
              </a:extLst>
            </p:cNvPr>
            <p:cNvSpPr/>
            <p:nvPr/>
          </p:nvSpPr>
          <p:spPr>
            <a:xfrm>
              <a:off x="1461516" y="919573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AB9AD9E-B202-E334-1B7E-28A37363AF7D}"/>
                </a:ext>
              </a:extLst>
            </p:cNvPr>
            <p:cNvSpPr/>
            <p:nvPr/>
          </p:nvSpPr>
          <p:spPr>
            <a:xfrm>
              <a:off x="1462958" y="1611523"/>
              <a:ext cx="1640541" cy="569817"/>
            </a:xfrm>
            <a:prstGeom prst="rect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TTS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BCF45BCD-B4FB-4A71-A5B9-4783CA61E704}"/>
                </a:ext>
              </a:extLst>
            </p:cNvPr>
            <p:cNvCxnSpPr>
              <a:stCxn id="39" idx="2"/>
              <a:endCxn id="40" idx="0"/>
            </p:cNvCxnSpPr>
            <p:nvPr/>
          </p:nvCxnSpPr>
          <p:spPr>
            <a:xfrm>
              <a:off x="2281787" y="1480425"/>
              <a:ext cx="1442" cy="13109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0B17158-9E71-B9FF-B270-3C2FD099E36E}"/>
                </a:ext>
              </a:extLst>
            </p:cNvPr>
            <p:cNvSpPr/>
            <p:nvPr/>
          </p:nvSpPr>
          <p:spPr>
            <a:xfrm>
              <a:off x="1461517" y="235640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처방약 봉지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43" name="순서도: 판단 42">
              <a:extLst>
                <a:ext uri="{FF2B5EF4-FFF2-40B4-BE49-F238E27FC236}">
                  <a16:creationId xmlns:a16="http://schemas.microsoft.com/office/drawing/2014/main" id="{32D3E0F8-4976-2320-EAA7-148171AEEF91}"/>
                </a:ext>
              </a:extLst>
            </p:cNvPr>
            <p:cNvSpPr/>
            <p:nvPr/>
          </p:nvSpPr>
          <p:spPr>
            <a:xfrm>
              <a:off x="303213" y="3130129"/>
              <a:ext cx="3963854" cy="1353022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94D853AD-63E5-2F3B-7C6E-303F9B0B9E94}"/>
                </a:ext>
              </a:extLst>
            </p:cNvPr>
            <p:cNvCxnSpPr>
              <a:cxnSpLocks/>
              <a:stCxn id="43" idx="3"/>
              <a:endCxn id="48" idx="1"/>
            </p:cNvCxnSpPr>
            <p:nvPr/>
          </p:nvCxnSpPr>
          <p:spPr>
            <a:xfrm>
              <a:off x="4267067" y="3806640"/>
              <a:ext cx="296094" cy="5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08FA75-59A8-2F21-4B14-CC95CC09DDCB}"/>
                </a:ext>
              </a:extLst>
            </p:cNvPr>
            <p:cNvSpPr txBox="1"/>
            <p:nvPr/>
          </p:nvSpPr>
          <p:spPr>
            <a:xfrm>
              <a:off x="4055251" y="345438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2D7F673-5D16-1825-9D7C-A1F642A29C4F}"/>
                </a:ext>
              </a:extLst>
            </p:cNvPr>
            <p:cNvSpPr/>
            <p:nvPr/>
          </p:nvSpPr>
          <p:spPr>
            <a:xfrm>
              <a:off x="1464447" y="4795824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CA2E82-6A31-BF0C-8101-44119970B0BB}"/>
                </a:ext>
              </a:extLst>
            </p:cNvPr>
            <p:cNvSpPr txBox="1"/>
            <p:nvPr/>
          </p:nvSpPr>
          <p:spPr>
            <a:xfrm>
              <a:off x="1659699" y="4426071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71118A-D3C4-4D00-FAE1-62E719ACEC44}"/>
                </a:ext>
              </a:extLst>
            </p:cNvPr>
            <p:cNvSpPr/>
            <p:nvPr/>
          </p:nvSpPr>
          <p:spPr>
            <a:xfrm>
              <a:off x="4563161" y="3431353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안내</a:t>
              </a:r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42705A1F-0590-EF75-17D0-BD048E10C94B}"/>
                </a:ext>
              </a:extLst>
            </p:cNvPr>
            <p:cNvCxnSpPr>
              <a:cxnSpLocks/>
              <a:stCxn id="38" idx="2"/>
              <a:endCxn id="37" idx="0"/>
            </p:cNvCxnSpPr>
            <p:nvPr/>
          </p:nvCxnSpPr>
          <p:spPr>
            <a:xfrm rot="5400000" flipH="1" flipV="1">
              <a:off x="3059563" y="4287614"/>
              <a:ext cx="1139634" cy="2675083"/>
            </a:xfrm>
            <a:prstGeom prst="bentConnector5">
              <a:avLst>
                <a:gd name="adj1" fmla="val -20059"/>
                <a:gd name="adj2" fmla="val 50000"/>
                <a:gd name="adj3" fmla="val 120059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857CB876-DFEF-FD8E-E871-F793C7C26FB3}"/>
                </a:ext>
              </a:extLst>
            </p:cNvPr>
            <p:cNvCxnSpPr>
              <a:cxnSpLocks/>
              <a:stCxn id="46" idx="2"/>
              <a:endCxn id="38" idx="0"/>
            </p:cNvCxnSpPr>
            <p:nvPr/>
          </p:nvCxnSpPr>
          <p:spPr>
            <a:xfrm rot="16200000" flipH="1">
              <a:off x="2158521" y="5491837"/>
              <a:ext cx="259515" cy="71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58F3F89C-36F3-B48F-879B-2E299B6FAC83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 rot="16200000" flipH="1">
              <a:off x="2181510" y="3026498"/>
              <a:ext cx="203909" cy="33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540CA00F-1B98-3936-1A1E-0C57C7A1DD66}"/>
                </a:ext>
              </a:extLst>
            </p:cNvPr>
            <p:cNvCxnSpPr>
              <a:cxnSpLocks/>
              <a:stCxn id="43" idx="2"/>
              <a:endCxn id="46" idx="0"/>
            </p:cNvCxnSpPr>
            <p:nvPr/>
          </p:nvCxnSpPr>
          <p:spPr>
            <a:xfrm rot="5400000">
              <a:off x="2128593" y="4639276"/>
              <a:ext cx="312673" cy="4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4C3AF306-A616-4CD1-49C3-B494C70E7334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 rot="5400000">
              <a:off x="2194978" y="2268151"/>
              <a:ext cx="175063" cy="14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FDF493C0-4BCF-8E46-037E-8E2FEE66064B}"/>
                </a:ext>
              </a:extLst>
            </p:cNvPr>
            <p:cNvCxnSpPr>
              <a:cxnSpLocks/>
              <a:stCxn id="48" idx="0"/>
              <a:endCxn id="42" idx="3"/>
            </p:cNvCxnSpPr>
            <p:nvPr/>
          </p:nvCxnSpPr>
          <p:spPr>
            <a:xfrm rot="16200000" flipV="1">
              <a:off x="3847725" y="1895646"/>
              <a:ext cx="790041" cy="22813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F8BC099-4542-D744-294E-25C23B442D3B}"/>
                </a:ext>
              </a:extLst>
            </p:cNvPr>
            <p:cNvSpPr/>
            <p:nvPr/>
          </p:nvSpPr>
          <p:spPr>
            <a:xfrm>
              <a:off x="4145340" y="6003921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알람 설정</a:t>
              </a:r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A6EC6206-BEEC-2DA2-1ABA-F6C4C2C28F5B}"/>
                </a:ext>
              </a:extLst>
            </p:cNvPr>
            <p:cNvCxnSpPr>
              <a:cxnSpLocks/>
              <a:stCxn id="37" idx="2"/>
              <a:endCxn id="55" idx="0"/>
            </p:cNvCxnSpPr>
            <p:nvPr/>
          </p:nvCxnSpPr>
          <p:spPr>
            <a:xfrm rot="5400000">
              <a:off x="4776885" y="5813883"/>
              <a:ext cx="378765" cy="13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61DBD2A-E62E-07EB-1FA4-A202814233BC}"/>
              </a:ext>
            </a:extLst>
          </p:cNvPr>
          <p:cNvSpPr txBox="1"/>
          <p:nvPr/>
        </p:nvSpPr>
        <p:spPr>
          <a:xfrm flipH="1">
            <a:off x="6811341" y="1769285"/>
            <a:ext cx="5366146" cy="3393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음성인식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STT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-&gt;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TTS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(Speech To Text)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SpeechRecognition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 음성인식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Pyaudio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마이크 기능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이용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TTS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(Text To Speech)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gTTS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(mp3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재생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이용</a:t>
            </a:r>
          </a:p>
        </p:txBody>
      </p:sp>
      <p:sp>
        <p:nvSpPr>
          <p:cNvPr id="2" name="제목 4">
            <a:extLst>
              <a:ext uri="{FF2B5EF4-FFF2-40B4-BE49-F238E27FC236}">
                <a16:creationId xmlns:a16="http://schemas.microsoft.com/office/drawing/2014/main" id="{0664322B-97B8-096B-9679-324C7CF6219F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9832B8CB-38AA-25BC-7FD8-0064ABF06569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123470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6D6A-9859-F65A-7A62-676306B27628}"/>
              </a:ext>
            </a:extLst>
          </p:cNvPr>
          <p:cNvGrpSpPr/>
          <p:nvPr/>
        </p:nvGrpSpPr>
        <p:grpSpPr>
          <a:xfrm>
            <a:off x="680403" y="919573"/>
            <a:ext cx="5900489" cy="5654165"/>
            <a:chOff x="303213" y="919573"/>
            <a:chExt cx="5900489" cy="56541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826850-2597-0521-1A5B-5919A6AE17A6}"/>
                </a:ext>
              </a:extLst>
            </p:cNvPr>
            <p:cNvSpPr/>
            <p:nvPr/>
          </p:nvSpPr>
          <p:spPr>
            <a:xfrm>
              <a:off x="4146651" y="5055339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 복약 지도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95A7C4-FBEB-1FA9-FE9D-5D0A0798B03C}"/>
                </a:ext>
              </a:extLst>
            </p:cNvPr>
            <p:cNvSpPr/>
            <p:nvPr/>
          </p:nvSpPr>
          <p:spPr>
            <a:xfrm>
              <a:off x="1471568" y="562515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 정보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자료구조 제작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2223997-631C-A06E-CB39-35213E7A739B}"/>
                </a:ext>
              </a:extLst>
            </p:cNvPr>
            <p:cNvSpPr/>
            <p:nvPr/>
          </p:nvSpPr>
          <p:spPr>
            <a:xfrm>
              <a:off x="1461516" y="919573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4E22AA-88F3-A572-B98C-C5CC2FAE4E3D}"/>
                </a:ext>
              </a:extLst>
            </p:cNvPr>
            <p:cNvSpPr/>
            <p:nvPr/>
          </p:nvSpPr>
          <p:spPr>
            <a:xfrm>
              <a:off x="1462958" y="161152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C5F4F624-5907-F92A-8657-D8EB38340ED1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2281787" y="1480425"/>
              <a:ext cx="1442" cy="13109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C026B1-328C-8052-BD9A-D332B709F104}"/>
                </a:ext>
              </a:extLst>
            </p:cNvPr>
            <p:cNvSpPr/>
            <p:nvPr/>
          </p:nvSpPr>
          <p:spPr>
            <a:xfrm>
              <a:off x="1461517" y="2356403"/>
              <a:ext cx="1640541" cy="569817"/>
            </a:xfrm>
            <a:prstGeom prst="rect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처방약 봉지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131149DD-C473-E59F-0105-7D7CF3E8E383}"/>
                </a:ext>
              </a:extLst>
            </p:cNvPr>
            <p:cNvSpPr/>
            <p:nvPr/>
          </p:nvSpPr>
          <p:spPr>
            <a:xfrm>
              <a:off x="303213" y="3130129"/>
              <a:ext cx="3963854" cy="1353022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1DEABB4-B4DB-6C86-13A1-477D195373A8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4267067" y="3806640"/>
              <a:ext cx="296094" cy="5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B16EC-8158-99E4-BB01-2D337FBF40AF}"/>
                </a:ext>
              </a:extLst>
            </p:cNvPr>
            <p:cNvSpPr txBox="1"/>
            <p:nvPr/>
          </p:nvSpPr>
          <p:spPr>
            <a:xfrm>
              <a:off x="4055251" y="345438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2D74518-A5F3-4A9A-BC49-F5D2C6FA6001}"/>
                </a:ext>
              </a:extLst>
            </p:cNvPr>
            <p:cNvSpPr/>
            <p:nvPr/>
          </p:nvSpPr>
          <p:spPr>
            <a:xfrm>
              <a:off x="1464447" y="4795824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752222-349C-603C-86B3-6C051491071F}"/>
                </a:ext>
              </a:extLst>
            </p:cNvPr>
            <p:cNvSpPr txBox="1"/>
            <p:nvPr/>
          </p:nvSpPr>
          <p:spPr>
            <a:xfrm>
              <a:off x="1659699" y="4426071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305C87-7BD0-8AF1-0963-0816E45CBA59}"/>
                </a:ext>
              </a:extLst>
            </p:cNvPr>
            <p:cNvSpPr/>
            <p:nvPr/>
          </p:nvSpPr>
          <p:spPr>
            <a:xfrm>
              <a:off x="4563161" y="3431353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안내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CF36D127-1118-22CE-5C41-570D069B4D84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3059563" y="4287614"/>
              <a:ext cx="1139634" cy="2675083"/>
            </a:xfrm>
            <a:prstGeom prst="bentConnector5">
              <a:avLst>
                <a:gd name="adj1" fmla="val -20059"/>
                <a:gd name="adj2" fmla="val 50000"/>
                <a:gd name="adj3" fmla="val 120059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E7578E7C-D9DB-D61E-6797-E03D13BE72A7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16200000" flipH="1">
              <a:off x="2158521" y="5491837"/>
              <a:ext cx="259515" cy="71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BA13894-F0C0-9F76-D38E-CC8238B0E913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2181510" y="3026498"/>
              <a:ext cx="203909" cy="33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7987299F-05DA-5C9F-F637-5280024818B4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 rot="5400000">
              <a:off x="2128593" y="4639276"/>
              <a:ext cx="312673" cy="4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D1F583EB-940C-54E8-4879-5E87D655278F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2194978" y="2268151"/>
              <a:ext cx="175063" cy="14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51229DFD-C0C9-B426-C187-6C0AD92A7237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V="1">
              <a:off x="3847725" y="1895646"/>
              <a:ext cx="790041" cy="22813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FDB24BA-9EEC-E9E7-9D5C-38152F67CE47}"/>
                </a:ext>
              </a:extLst>
            </p:cNvPr>
            <p:cNvSpPr/>
            <p:nvPr/>
          </p:nvSpPr>
          <p:spPr>
            <a:xfrm>
              <a:off x="4145340" y="6003921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데이터베이스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알람 설정</a:t>
              </a: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DDBC4AF4-A528-0B6B-9B0B-E1E4F64C11E3}"/>
                </a:ext>
              </a:extLst>
            </p:cNvPr>
            <p:cNvCxnSpPr>
              <a:cxnSpLocks/>
              <a:stCxn id="4" idx="2"/>
              <a:endCxn id="28" idx="0"/>
            </p:cNvCxnSpPr>
            <p:nvPr/>
          </p:nvCxnSpPr>
          <p:spPr>
            <a:xfrm rot="5400000">
              <a:off x="4776885" y="5813883"/>
              <a:ext cx="378765" cy="13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639AA9-F5A5-273B-9133-8CD637D08186}"/>
              </a:ext>
            </a:extLst>
          </p:cNvPr>
          <p:cNvSpPr txBox="1"/>
          <p:nvPr/>
        </p:nvSpPr>
        <p:spPr>
          <a:xfrm flipH="1">
            <a:off x="7220398" y="2508626"/>
            <a:ext cx="4287619" cy="2175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촬영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연결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 Webcam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서버 연동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Wifi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 필요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225ED569-E128-DE0C-9522-4BFFACF7F22E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제목 4">
            <a:extLst>
              <a:ext uri="{FF2B5EF4-FFF2-40B4-BE49-F238E27FC236}">
                <a16:creationId xmlns:a16="http://schemas.microsoft.com/office/drawing/2014/main" id="{E20E019B-24C5-D031-FF6C-96E55515FF8A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1077968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BD6735-95CE-E8E7-66DF-3F710614DD37}"/>
              </a:ext>
            </a:extLst>
          </p:cNvPr>
          <p:cNvGrpSpPr/>
          <p:nvPr/>
        </p:nvGrpSpPr>
        <p:grpSpPr>
          <a:xfrm>
            <a:off x="566103" y="919573"/>
            <a:ext cx="5900489" cy="5654165"/>
            <a:chOff x="303213" y="919573"/>
            <a:chExt cx="5900489" cy="565416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85F6380-4293-1192-4EB6-29E0439A4F5D}"/>
                </a:ext>
              </a:extLst>
            </p:cNvPr>
            <p:cNvSpPr/>
            <p:nvPr/>
          </p:nvSpPr>
          <p:spPr>
            <a:xfrm>
              <a:off x="4146651" y="5055339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 복약 지도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F99A052-006F-3B18-E5DF-1F920894B70C}"/>
                </a:ext>
              </a:extLst>
            </p:cNvPr>
            <p:cNvSpPr/>
            <p:nvPr/>
          </p:nvSpPr>
          <p:spPr>
            <a:xfrm>
              <a:off x="1471568" y="562515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 정보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자료구조 제작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7191EE1-47F5-36BE-E3FC-154B89CC45AB}"/>
                </a:ext>
              </a:extLst>
            </p:cNvPr>
            <p:cNvSpPr/>
            <p:nvPr/>
          </p:nvSpPr>
          <p:spPr>
            <a:xfrm>
              <a:off x="1461516" y="919573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265BE9-7569-9252-3C55-9FDD9DF87DDC}"/>
                </a:ext>
              </a:extLst>
            </p:cNvPr>
            <p:cNvSpPr/>
            <p:nvPr/>
          </p:nvSpPr>
          <p:spPr>
            <a:xfrm>
              <a:off x="1462958" y="161152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C6F1957-FCA4-F8FA-D8C6-C3C13A41361B}"/>
                </a:ext>
              </a:extLst>
            </p:cNvPr>
            <p:cNvCxnSpPr>
              <a:stCxn id="34" idx="2"/>
              <a:endCxn id="35" idx="0"/>
            </p:cNvCxnSpPr>
            <p:nvPr/>
          </p:nvCxnSpPr>
          <p:spPr>
            <a:xfrm>
              <a:off x="2281787" y="1480425"/>
              <a:ext cx="1442" cy="13109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EC50C4-EB64-210D-8FFA-78A42CFB8A87}"/>
                </a:ext>
              </a:extLst>
            </p:cNvPr>
            <p:cNvSpPr/>
            <p:nvPr/>
          </p:nvSpPr>
          <p:spPr>
            <a:xfrm>
              <a:off x="1461517" y="235640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처방약 봉지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38" name="순서도: 판단 37">
              <a:extLst>
                <a:ext uri="{FF2B5EF4-FFF2-40B4-BE49-F238E27FC236}">
                  <a16:creationId xmlns:a16="http://schemas.microsoft.com/office/drawing/2014/main" id="{E2592DF2-FF94-8A2F-3266-E7A88B07A746}"/>
                </a:ext>
              </a:extLst>
            </p:cNvPr>
            <p:cNvSpPr/>
            <p:nvPr/>
          </p:nvSpPr>
          <p:spPr>
            <a:xfrm>
              <a:off x="303213" y="3130129"/>
              <a:ext cx="3963854" cy="1353022"/>
            </a:xfrm>
            <a:prstGeom prst="flowChartDecision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(classification)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E0DEEE2D-667E-1BCB-E3A5-EB0DBEFC44F8}"/>
                </a:ext>
              </a:extLst>
            </p:cNvPr>
            <p:cNvCxnSpPr>
              <a:cxnSpLocks/>
              <a:stCxn id="38" idx="3"/>
              <a:endCxn id="43" idx="1"/>
            </p:cNvCxnSpPr>
            <p:nvPr/>
          </p:nvCxnSpPr>
          <p:spPr>
            <a:xfrm>
              <a:off x="4267067" y="3806640"/>
              <a:ext cx="296094" cy="5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C1EBFB-5B74-BF08-B0FE-A75C2A63E7F7}"/>
                </a:ext>
              </a:extLst>
            </p:cNvPr>
            <p:cNvSpPr txBox="1"/>
            <p:nvPr/>
          </p:nvSpPr>
          <p:spPr>
            <a:xfrm>
              <a:off x="4055251" y="345438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EA0870A-B4F9-EA2D-346B-2E38A998C777}"/>
                </a:ext>
              </a:extLst>
            </p:cNvPr>
            <p:cNvSpPr/>
            <p:nvPr/>
          </p:nvSpPr>
          <p:spPr>
            <a:xfrm>
              <a:off x="1464447" y="4795824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AA8131A-1C53-0787-54FF-B2185E1E56CD}"/>
                </a:ext>
              </a:extLst>
            </p:cNvPr>
            <p:cNvSpPr txBox="1"/>
            <p:nvPr/>
          </p:nvSpPr>
          <p:spPr>
            <a:xfrm>
              <a:off x="1659699" y="4426071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6F4D407-B03F-9CDA-A21C-480AD341AD3F}"/>
                </a:ext>
              </a:extLst>
            </p:cNvPr>
            <p:cNvSpPr/>
            <p:nvPr/>
          </p:nvSpPr>
          <p:spPr>
            <a:xfrm>
              <a:off x="4563161" y="3431353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안내</a:t>
              </a: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9F5DA7D4-6153-3F0D-4844-171C0CA9FAB5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 rot="5400000" flipH="1" flipV="1">
              <a:off x="3059563" y="4287614"/>
              <a:ext cx="1139634" cy="2675083"/>
            </a:xfrm>
            <a:prstGeom prst="bentConnector5">
              <a:avLst>
                <a:gd name="adj1" fmla="val -20059"/>
                <a:gd name="adj2" fmla="val 50000"/>
                <a:gd name="adj3" fmla="val 120059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98B5FBBB-4E30-CDED-384D-34DE60873FAA}"/>
                </a:ext>
              </a:extLst>
            </p:cNvPr>
            <p:cNvCxnSpPr>
              <a:cxnSpLocks/>
              <a:stCxn id="41" idx="2"/>
              <a:endCxn id="33" idx="0"/>
            </p:cNvCxnSpPr>
            <p:nvPr/>
          </p:nvCxnSpPr>
          <p:spPr>
            <a:xfrm rot="16200000" flipH="1">
              <a:off x="2158521" y="5491837"/>
              <a:ext cx="259515" cy="71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52E9A1D3-30A6-21E3-4C06-AECDE8EA4B42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 rot="16200000" flipH="1">
              <a:off x="2181510" y="3026498"/>
              <a:ext cx="203909" cy="33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B4FA83B5-2A01-790E-42F8-DF472E6E80F9}"/>
                </a:ext>
              </a:extLst>
            </p:cNvPr>
            <p:cNvCxnSpPr>
              <a:cxnSpLocks/>
              <a:stCxn id="38" idx="2"/>
              <a:endCxn id="41" idx="0"/>
            </p:cNvCxnSpPr>
            <p:nvPr/>
          </p:nvCxnSpPr>
          <p:spPr>
            <a:xfrm rot="5400000">
              <a:off x="2128593" y="4639276"/>
              <a:ext cx="312673" cy="4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78F4814D-1AA1-69D6-6C32-F7D984D23A47}"/>
                </a:ext>
              </a:extLst>
            </p:cNvPr>
            <p:cNvCxnSpPr>
              <a:cxnSpLocks/>
              <a:stCxn id="35" idx="2"/>
              <a:endCxn id="37" idx="0"/>
            </p:cNvCxnSpPr>
            <p:nvPr/>
          </p:nvCxnSpPr>
          <p:spPr>
            <a:xfrm rot="5400000">
              <a:off x="2194978" y="2268151"/>
              <a:ext cx="175063" cy="14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59F58515-226D-A332-127D-904C3E97BCE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847723" y="1890939"/>
              <a:ext cx="790041" cy="22813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B63617E-11F5-7BEA-B469-6B04080D9679}"/>
                </a:ext>
              </a:extLst>
            </p:cNvPr>
            <p:cNvSpPr/>
            <p:nvPr/>
          </p:nvSpPr>
          <p:spPr>
            <a:xfrm>
              <a:off x="4145340" y="6003921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알람 설정</a:t>
              </a:r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24707867-5A3A-4E53-9ADD-95F3CE7997EF}"/>
                </a:ext>
              </a:extLst>
            </p:cNvPr>
            <p:cNvCxnSpPr>
              <a:cxnSpLocks/>
              <a:stCxn id="32" idx="2"/>
              <a:endCxn id="50" idx="0"/>
            </p:cNvCxnSpPr>
            <p:nvPr/>
          </p:nvCxnSpPr>
          <p:spPr>
            <a:xfrm rot="5400000">
              <a:off x="4776885" y="5813883"/>
              <a:ext cx="378765" cy="13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A861695-1E03-26E4-1B20-DC3A5DCF862B}"/>
              </a:ext>
            </a:extLst>
          </p:cNvPr>
          <p:cNvSpPr txBox="1"/>
          <p:nvPr/>
        </p:nvSpPr>
        <p:spPr>
          <a:xfrm flipH="1">
            <a:off x="6622801" y="1420491"/>
            <a:ext cx="5366146" cy="4612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Classification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촬영 영상에서 받아온 프레임으로 약봉지 위치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classification</a:t>
            </a: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Classification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전이 학습한 모델을 이용 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적정 거리 정중앙에 위치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단계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적절치 않은 위치 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 위치 제어</a:t>
            </a:r>
          </a:p>
        </p:txBody>
      </p:sp>
      <p:sp>
        <p:nvSpPr>
          <p:cNvPr id="2" name="제목 4">
            <a:extLst>
              <a:ext uri="{FF2B5EF4-FFF2-40B4-BE49-F238E27FC236}">
                <a16:creationId xmlns:a16="http://schemas.microsoft.com/office/drawing/2014/main" id="{57F30DAF-C4EC-33B3-161A-01C9929A4CB8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7F05AFC1-6E88-A155-18AD-B1E9356C6694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70873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F68E4085-B52A-9821-6DD2-8A310319D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93" y="3413648"/>
            <a:ext cx="8661554" cy="33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F952B-A39B-333A-BA33-BB25B35071E6}"/>
              </a:ext>
            </a:extLst>
          </p:cNvPr>
          <p:cNvSpPr txBox="1"/>
          <p:nvPr/>
        </p:nvSpPr>
        <p:spPr>
          <a:xfrm flipH="1">
            <a:off x="522922" y="1434692"/>
            <a:ext cx="10757309" cy="2380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EfficientNet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성능 향상에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요소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network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depth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2. channel width(filter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3. input image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해상도 증가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3336DE7-A610-932E-7E4A-1787BAD28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96302" y="3567309"/>
            <a:ext cx="3856383" cy="31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B3172A09-06F6-E039-C0DA-B8C4B4FE3E54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C2001B1A-0E39-5C25-BDE4-CCD9E5958CFB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26295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CAAD10-7350-BB0D-B3DA-D1B028AF3C22}"/>
              </a:ext>
            </a:extLst>
          </p:cNvPr>
          <p:cNvGrpSpPr/>
          <p:nvPr/>
        </p:nvGrpSpPr>
        <p:grpSpPr>
          <a:xfrm>
            <a:off x="535517" y="913402"/>
            <a:ext cx="5900489" cy="5654165"/>
            <a:chOff x="-301671" y="767333"/>
            <a:chExt cx="5900489" cy="56541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02D1B4-643F-B37C-6858-04DBA1E1309E}"/>
                </a:ext>
              </a:extLst>
            </p:cNvPr>
            <p:cNvSpPr/>
            <p:nvPr/>
          </p:nvSpPr>
          <p:spPr>
            <a:xfrm>
              <a:off x="3541767" y="4903099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 복약 지도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47AAA1-7747-C724-0676-F75580265E27}"/>
                </a:ext>
              </a:extLst>
            </p:cNvPr>
            <p:cNvSpPr/>
            <p:nvPr/>
          </p:nvSpPr>
          <p:spPr>
            <a:xfrm>
              <a:off x="866684" y="547291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 정보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자료구조 제작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575E6B1-2EF5-26E8-5F83-7C322AC49B97}"/>
                </a:ext>
              </a:extLst>
            </p:cNvPr>
            <p:cNvSpPr/>
            <p:nvPr/>
          </p:nvSpPr>
          <p:spPr>
            <a:xfrm>
              <a:off x="856632" y="767333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345D57-5EC3-7C0F-C738-96D2B28E3B9D}"/>
                </a:ext>
              </a:extLst>
            </p:cNvPr>
            <p:cNvSpPr/>
            <p:nvPr/>
          </p:nvSpPr>
          <p:spPr>
            <a:xfrm>
              <a:off x="858074" y="145928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BD22472-D76D-843C-8ADE-A23989DE713D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676903" y="1328185"/>
              <a:ext cx="1442" cy="13109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93AA09-0BEF-F8A8-D0CA-894DFAD5ADC1}"/>
                </a:ext>
              </a:extLst>
            </p:cNvPr>
            <p:cNvSpPr/>
            <p:nvPr/>
          </p:nvSpPr>
          <p:spPr>
            <a:xfrm>
              <a:off x="856633" y="220416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처방약 봉지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88B287E8-CA68-8880-13ED-3E096C94A187}"/>
                </a:ext>
              </a:extLst>
            </p:cNvPr>
            <p:cNvSpPr/>
            <p:nvPr/>
          </p:nvSpPr>
          <p:spPr>
            <a:xfrm>
              <a:off x="-301671" y="2977889"/>
              <a:ext cx="3963854" cy="1353022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55E1AE45-F684-56F9-F688-68CB8698B1D4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3662183" y="3654400"/>
              <a:ext cx="296094" cy="5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27BCD-FD92-AADA-1334-34BEF566FD7E}"/>
                </a:ext>
              </a:extLst>
            </p:cNvPr>
            <p:cNvSpPr txBox="1"/>
            <p:nvPr/>
          </p:nvSpPr>
          <p:spPr>
            <a:xfrm>
              <a:off x="3450367" y="330214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8123FE-1F44-4457-D703-CF2733274CE9}"/>
                </a:ext>
              </a:extLst>
            </p:cNvPr>
            <p:cNvSpPr/>
            <p:nvPr/>
          </p:nvSpPr>
          <p:spPr>
            <a:xfrm>
              <a:off x="859563" y="4643584"/>
              <a:ext cx="1640541" cy="569817"/>
            </a:xfrm>
            <a:prstGeom prst="rect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A14AD7-6489-0C6B-1220-7B6DBFF4D3D8}"/>
                </a:ext>
              </a:extLst>
            </p:cNvPr>
            <p:cNvSpPr txBox="1"/>
            <p:nvPr/>
          </p:nvSpPr>
          <p:spPr>
            <a:xfrm>
              <a:off x="1054815" y="4273831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044BF1E-6E04-BF03-D838-67C4B7DA1E9A}"/>
                </a:ext>
              </a:extLst>
            </p:cNvPr>
            <p:cNvSpPr/>
            <p:nvPr/>
          </p:nvSpPr>
          <p:spPr>
            <a:xfrm>
              <a:off x="3958277" y="3279113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안내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7405B7D-F9C2-CE16-F5AE-8A22B97A3AA5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2454679" y="4135374"/>
              <a:ext cx="1139634" cy="2675083"/>
            </a:xfrm>
            <a:prstGeom prst="bentConnector5">
              <a:avLst>
                <a:gd name="adj1" fmla="val -20059"/>
                <a:gd name="adj2" fmla="val 50000"/>
                <a:gd name="adj3" fmla="val 120059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D3D6465-A9FD-F19A-7F1D-77EEF73227D3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16200000" flipH="1">
              <a:off x="1553637" y="5339597"/>
              <a:ext cx="259515" cy="71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05CF6FE-1868-F48F-D91E-5245413DF38E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1576626" y="2874258"/>
              <a:ext cx="203909" cy="33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9AF420ED-3571-E59E-5F34-CD5189F00B80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 rot="5400000">
              <a:off x="1523709" y="4487036"/>
              <a:ext cx="312673" cy="4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B35DF733-B9F0-5BD1-F02A-A6D6C1EE26DF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1590094" y="2115911"/>
              <a:ext cx="175063" cy="14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E1035A6-90C3-3E5F-AFB8-A021E3ABE21B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V="1">
              <a:off x="3242841" y="1743406"/>
              <a:ext cx="790041" cy="22813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E39DCBB-74C7-2602-565C-D064CB63B810}"/>
                </a:ext>
              </a:extLst>
            </p:cNvPr>
            <p:cNvSpPr/>
            <p:nvPr/>
          </p:nvSpPr>
          <p:spPr>
            <a:xfrm>
              <a:off x="3540456" y="5851681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알람 설정</a:t>
              </a: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2DC094A2-4CA1-807A-7B87-E74331D5C768}"/>
                </a:ext>
              </a:extLst>
            </p:cNvPr>
            <p:cNvCxnSpPr>
              <a:cxnSpLocks/>
              <a:stCxn id="4" idx="2"/>
              <a:endCxn id="28" idx="0"/>
            </p:cNvCxnSpPr>
            <p:nvPr/>
          </p:nvCxnSpPr>
          <p:spPr>
            <a:xfrm rot="5400000">
              <a:off x="4172001" y="5661643"/>
              <a:ext cx="378765" cy="13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4D2804-D544-FA4F-CE35-5A98E3B82A7F}"/>
              </a:ext>
            </a:extLst>
          </p:cNvPr>
          <p:cNvSpPr txBox="1"/>
          <p:nvPr/>
        </p:nvSpPr>
        <p:spPr>
          <a:xfrm flipH="1">
            <a:off x="6442150" y="1940456"/>
            <a:ext cx="5730953" cy="3800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OCR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(Optical Character Recognition)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가져온 프레임의 약봉지 문자 인식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Cloud Vision API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사용하기 위한 클라이언트를 생성 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이용해 이미지 텍스트 감지 후 복약 정보 추출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49443087-D20A-77F2-02EE-3C597FEABA81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제목 4">
            <a:extLst>
              <a:ext uri="{FF2B5EF4-FFF2-40B4-BE49-F238E27FC236}">
                <a16:creationId xmlns:a16="http://schemas.microsoft.com/office/drawing/2014/main" id="{5CDDDABB-C291-7712-F11F-ACF762BB040C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62157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26/49p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D1004D-BE22-DF78-4038-751D411E83D4}"/>
              </a:ext>
            </a:extLst>
          </p:cNvPr>
          <p:cNvSpPr txBox="1"/>
          <p:nvPr/>
        </p:nvSpPr>
        <p:spPr>
          <a:xfrm flipH="1">
            <a:off x="328612" y="1491842"/>
            <a:ext cx="10757309" cy="29875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Google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Cloud Vision API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구글에서 제공해주는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기반의 이미지 분석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인식 기능 제공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높은 범용성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97F8A9-85FC-794D-D782-FA4B18A01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88" y="4947267"/>
            <a:ext cx="71818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654C14D1-7F54-EBCE-C0A9-37B32C377CFD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53C4152B-DD08-76D9-51FF-729781A89450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655566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rection">
            <a:hlinkClick r:id="" action="ppaction://media"/>
            <a:extLst>
              <a:ext uri="{FF2B5EF4-FFF2-40B4-BE49-F238E27FC236}">
                <a16:creationId xmlns:a16="http://schemas.microsoft.com/office/drawing/2014/main" id="{6822C102-CAC6-78E9-954D-B06719910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3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73D5EE-FE29-72BF-72C9-C551EBB4C1BE}"/>
              </a:ext>
            </a:extLst>
          </p:cNvPr>
          <p:cNvGrpSpPr/>
          <p:nvPr/>
        </p:nvGrpSpPr>
        <p:grpSpPr>
          <a:xfrm>
            <a:off x="600393" y="919573"/>
            <a:ext cx="5900489" cy="5654165"/>
            <a:chOff x="-301671" y="767333"/>
            <a:chExt cx="5900489" cy="56541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E3B0AD-CBBE-A54C-3052-24810FC0B57B}"/>
                </a:ext>
              </a:extLst>
            </p:cNvPr>
            <p:cNvSpPr/>
            <p:nvPr/>
          </p:nvSpPr>
          <p:spPr>
            <a:xfrm>
              <a:off x="3541767" y="4903099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 복약 지도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ACD58EB-689F-371B-3712-1084D92AC062}"/>
                </a:ext>
              </a:extLst>
            </p:cNvPr>
            <p:cNvSpPr/>
            <p:nvPr/>
          </p:nvSpPr>
          <p:spPr>
            <a:xfrm>
              <a:off x="866684" y="5472916"/>
              <a:ext cx="1640541" cy="569817"/>
            </a:xfrm>
            <a:prstGeom prst="rect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 정보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자료구조 제작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52774E9-275C-7E35-93B1-28CEC12B4481}"/>
                </a:ext>
              </a:extLst>
            </p:cNvPr>
            <p:cNvSpPr/>
            <p:nvPr/>
          </p:nvSpPr>
          <p:spPr>
            <a:xfrm>
              <a:off x="856632" y="767333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B987AA-CCF0-4635-8013-41305091D217}"/>
                </a:ext>
              </a:extLst>
            </p:cNvPr>
            <p:cNvSpPr/>
            <p:nvPr/>
          </p:nvSpPr>
          <p:spPr>
            <a:xfrm>
              <a:off x="858074" y="145928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276A524-929A-CBC2-4DC1-0064E20C9729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676903" y="1328185"/>
              <a:ext cx="1442" cy="13109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667C4C9-049F-5D15-2591-56A5D168831D}"/>
                </a:ext>
              </a:extLst>
            </p:cNvPr>
            <p:cNvSpPr/>
            <p:nvPr/>
          </p:nvSpPr>
          <p:spPr>
            <a:xfrm>
              <a:off x="856633" y="220416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처방약 봉지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5034AF3A-7CDD-511F-C670-B56D11829336}"/>
                </a:ext>
              </a:extLst>
            </p:cNvPr>
            <p:cNvSpPr/>
            <p:nvPr/>
          </p:nvSpPr>
          <p:spPr>
            <a:xfrm>
              <a:off x="-301671" y="2977889"/>
              <a:ext cx="3963854" cy="1353022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B889F904-F8F2-43EF-1BAD-80C41D17227B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3662183" y="3654400"/>
              <a:ext cx="296094" cy="5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B03D18-5118-6AF2-C4F5-B00D8CCBD1D3}"/>
                </a:ext>
              </a:extLst>
            </p:cNvPr>
            <p:cNvSpPr txBox="1"/>
            <p:nvPr/>
          </p:nvSpPr>
          <p:spPr>
            <a:xfrm>
              <a:off x="3450367" y="330214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84C478-F389-C8E5-79E2-A7646D0638F0}"/>
                </a:ext>
              </a:extLst>
            </p:cNvPr>
            <p:cNvSpPr/>
            <p:nvPr/>
          </p:nvSpPr>
          <p:spPr>
            <a:xfrm>
              <a:off x="859563" y="4643584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514F23-5168-D589-023D-B84060D9156B}"/>
                </a:ext>
              </a:extLst>
            </p:cNvPr>
            <p:cNvSpPr txBox="1"/>
            <p:nvPr/>
          </p:nvSpPr>
          <p:spPr>
            <a:xfrm>
              <a:off x="1054815" y="4273831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37A97B8-006D-93B9-F499-5113FD6F81C0}"/>
                </a:ext>
              </a:extLst>
            </p:cNvPr>
            <p:cNvSpPr/>
            <p:nvPr/>
          </p:nvSpPr>
          <p:spPr>
            <a:xfrm>
              <a:off x="3958277" y="3279113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안내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15861D93-E5C8-3006-3149-48F29CB117CC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2454679" y="4135374"/>
              <a:ext cx="1139634" cy="2675083"/>
            </a:xfrm>
            <a:prstGeom prst="bentConnector5">
              <a:avLst>
                <a:gd name="adj1" fmla="val -20059"/>
                <a:gd name="adj2" fmla="val 50000"/>
                <a:gd name="adj3" fmla="val 120059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23F448F4-FBE5-B646-A1F3-8E9475586B03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16200000" flipH="1">
              <a:off x="1553637" y="5339597"/>
              <a:ext cx="259515" cy="71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4941A413-4BFD-BE4C-C1E2-EADBB68A5A96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1576626" y="2874258"/>
              <a:ext cx="203909" cy="33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3B442003-FB16-6E5E-8533-29582C9CF6D1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 rot="5400000">
              <a:off x="1523709" y="4487036"/>
              <a:ext cx="312673" cy="4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A531199-7590-C52D-D1B5-171ECFBDD006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1590094" y="2115911"/>
              <a:ext cx="175063" cy="14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F0A70F22-441D-F20A-459B-FCFC95F0B4C7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V="1">
              <a:off x="3242841" y="1743406"/>
              <a:ext cx="790041" cy="22813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F7C65A-0B86-D4A0-8221-B788291F9D44}"/>
                </a:ext>
              </a:extLst>
            </p:cNvPr>
            <p:cNvSpPr/>
            <p:nvPr/>
          </p:nvSpPr>
          <p:spPr>
            <a:xfrm>
              <a:off x="3540456" y="5851681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알람 설정</a:t>
              </a: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76DA3A6-421D-6B45-4939-B923E7EEDCBC}"/>
                </a:ext>
              </a:extLst>
            </p:cNvPr>
            <p:cNvCxnSpPr>
              <a:cxnSpLocks/>
              <a:stCxn id="4" idx="2"/>
              <a:endCxn id="28" idx="0"/>
            </p:cNvCxnSpPr>
            <p:nvPr/>
          </p:nvCxnSpPr>
          <p:spPr>
            <a:xfrm rot="5400000">
              <a:off x="4172001" y="5661643"/>
              <a:ext cx="378765" cy="13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BAE9E77-24D4-E570-272C-D94AA7C7F4F2}"/>
              </a:ext>
            </a:extLst>
          </p:cNvPr>
          <p:cNvSpPr txBox="1"/>
          <p:nvPr/>
        </p:nvSpPr>
        <p:spPr>
          <a:xfrm flipH="1">
            <a:off x="6664214" y="2296071"/>
            <a:ext cx="4882175" cy="1768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복약 정보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List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자료구조 제작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List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형태로 받아온 약봉지 문자에서 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복용과 관련된 정보만 추출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482A358F-3CD1-2715-E6E4-4C0D0E7CE39E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제목 4">
            <a:extLst>
              <a:ext uri="{FF2B5EF4-FFF2-40B4-BE49-F238E27FC236}">
                <a16:creationId xmlns:a16="http://schemas.microsoft.com/office/drawing/2014/main" id="{FAE09187-4825-87DF-369F-476C924361E9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533603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28/49p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420A75-EFC9-E283-A288-ED1D3A1A6E0E}"/>
              </a:ext>
            </a:extLst>
          </p:cNvPr>
          <p:cNvGrpSpPr/>
          <p:nvPr/>
        </p:nvGrpSpPr>
        <p:grpSpPr>
          <a:xfrm>
            <a:off x="600393" y="919573"/>
            <a:ext cx="5900489" cy="5654165"/>
            <a:chOff x="-301671" y="767333"/>
            <a:chExt cx="5900489" cy="565416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14A9B4-338C-F9FE-7FB9-D2E157D342BA}"/>
                </a:ext>
              </a:extLst>
            </p:cNvPr>
            <p:cNvSpPr/>
            <p:nvPr/>
          </p:nvSpPr>
          <p:spPr>
            <a:xfrm>
              <a:off x="3541767" y="4903099"/>
              <a:ext cx="1640541" cy="569817"/>
            </a:xfrm>
            <a:prstGeom prst="rect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 복약 지도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F155D26-A74E-C2DE-B557-954EA7F0DCCA}"/>
                </a:ext>
              </a:extLst>
            </p:cNvPr>
            <p:cNvSpPr/>
            <p:nvPr/>
          </p:nvSpPr>
          <p:spPr>
            <a:xfrm>
              <a:off x="866684" y="547291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 정보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자료구조 제작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62DC424-CB12-4492-C48F-9C6CE248613E}"/>
                </a:ext>
              </a:extLst>
            </p:cNvPr>
            <p:cNvSpPr/>
            <p:nvPr/>
          </p:nvSpPr>
          <p:spPr>
            <a:xfrm>
              <a:off x="856632" y="767333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764A9A4-8DB2-24F9-222B-8843E5E2D579}"/>
                </a:ext>
              </a:extLst>
            </p:cNvPr>
            <p:cNvSpPr/>
            <p:nvPr/>
          </p:nvSpPr>
          <p:spPr>
            <a:xfrm>
              <a:off x="858074" y="145928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973E88-760C-B6E5-16C9-1029E35B734E}"/>
                </a:ext>
              </a:extLst>
            </p:cNvPr>
            <p:cNvCxnSpPr>
              <a:stCxn id="34" idx="2"/>
              <a:endCxn id="35" idx="0"/>
            </p:cNvCxnSpPr>
            <p:nvPr/>
          </p:nvCxnSpPr>
          <p:spPr>
            <a:xfrm>
              <a:off x="1676903" y="1328185"/>
              <a:ext cx="1442" cy="13109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EBD2B0E-CE9D-0433-A71C-9F169ED71F5C}"/>
                </a:ext>
              </a:extLst>
            </p:cNvPr>
            <p:cNvSpPr/>
            <p:nvPr/>
          </p:nvSpPr>
          <p:spPr>
            <a:xfrm>
              <a:off x="856633" y="220416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처방약 봉지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38" name="순서도: 판단 37">
              <a:extLst>
                <a:ext uri="{FF2B5EF4-FFF2-40B4-BE49-F238E27FC236}">
                  <a16:creationId xmlns:a16="http://schemas.microsoft.com/office/drawing/2014/main" id="{62F5C4E8-3BEF-F5DA-7681-C163B429D981}"/>
                </a:ext>
              </a:extLst>
            </p:cNvPr>
            <p:cNvSpPr/>
            <p:nvPr/>
          </p:nvSpPr>
          <p:spPr>
            <a:xfrm>
              <a:off x="-301671" y="2977889"/>
              <a:ext cx="3963854" cy="1353022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6A944C5C-2E63-B920-9B4C-B47F24BE6AF8}"/>
                </a:ext>
              </a:extLst>
            </p:cNvPr>
            <p:cNvCxnSpPr>
              <a:cxnSpLocks/>
              <a:stCxn id="38" idx="3"/>
              <a:endCxn id="43" idx="1"/>
            </p:cNvCxnSpPr>
            <p:nvPr/>
          </p:nvCxnSpPr>
          <p:spPr>
            <a:xfrm>
              <a:off x="3662183" y="3654400"/>
              <a:ext cx="296094" cy="5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646996-0A31-5322-99B5-16225B77AFEE}"/>
                </a:ext>
              </a:extLst>
            </p:cNvPr>
            <p:cNvSpPr txBox="1"/>
            <p:nvPr/>
          </p:nvSpPr>
          <p:spPr>
            <a:xfrm>
              <a:off x="3450367" y="330214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040E299-49D3-0963-F874-A731A65BCA6B}"/>
                </a:ext>
              </a:extLst>
            </p:cNvPr>
            <p:cNvSpPr/>
            <p:nvPr/>
          </p:nvSpPr>
          <p:spPr>
            <a:xfrm>
              <a:off x="859563" y="4643584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0944A0-103C-7526-2F57-8B574A4B084A}"/>
                </a:ext>
              </a:extLst>
            </p:cNvPr>
            <p:cNvSpPr txBox="1"/>
            <p:nvPr/>
          </p:nvSpPr>
          <p:spPr>
            <a:xfrm>
              <a:off x="1054815" y="4273831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FD43D53-BE48-39D7-94EC-FC393F4D4E5F}"/>
                </a:ext>
              </a:extLst>
            </p:cNvPr>
            <p:cNvSpPr/>
            <p:nvPr/>
          </p:nvSpPr>
          <p:spPr>
            <a:xfrm>
              <a:off x="3958277" y="3279113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안내</a:t>
              </a: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3615462F-3812-0247-9495-30B17DC26EF8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 rot="5400000" flipH="1" flipV="1">
              <a:off x="2454679" y="4135374"/>
              <a:ext cx="1139634" cy="2675083"/>
            </a:xfrm>
            <a:prstGeom prst="bentConnector5">
              <a:avLst>
                <a:gd name="adj1" fmla="val -20059"/>
                <a:gd name="adj2" fmla="val 50000"/>
                <a:gd name="adj3" fmla="val 120059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CAF9D859-2EA8-B172-A314-C54FE6061AED}"/>
                </a:ext>
              </a:extLst>
            </p:cNvPr>
            <p:cNvCxnSpPr>
              <a:cxnSpLocks/>
              <a:stCxn id="41" idx="2"/>
              <a:endCxn id="33" idx="0"/>
            </p:cNvCxnSpPr>
            <p:nvPr/>
          </p:nvCxnSpPr>
          <p:spPr>
            <a:xfrm rot="16200000" flipH="1">
              <a:off x="1553637" y="5339597"/>
              <a:ext cx="259515" cy="71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8C6F25DF-6085-8ED2-5714-428BBA2E96AF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 rot="16200000" flipH="1">
              <a:off x="1576626" y="2874258"/>
              <a:ext cx="203909" cy="33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C829EEC9-FDA8-895E-D370-DA03727D17F3}"/>
                </a:ext>
              </a:extLst>
            </p:cNvPr>
            <p:cNvCxnSpPr>
              <a:cxnSpLocks/>
              <a:stCxn id="38" idx="2"/>
              <a:endCxn id="41" idx="0"/>
            </p:cNvCxnSpPr>
            <p:nvPr/>
          </p:nvCxnSpPr>
          <p:spPr>
            <a:xfrm rot="5400000">
              <a:off x="1523709" y="4487036"/>
              <a:ext cx="312673" cy="4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6F8D0E2E-5624-8DE9-D1E1-6E04DF6AB6EB}"/>
                </a:ext>
              </a:extLst>
            </p:cNvPr>
            <p:cNvCxnSpPr>
              <a:cxnSpLocks/>
              <a:stCxn id="35" idx="2"/>
              <a:endCxn id="37" idx="0"/>
            </p:cNvCxnSpPr>
            <p:nvPr/>
          </p:nvCxnSpPr>
          <p:spPr>
            <a:xfrm rot="5400000">
              <a:off x="1590094" y="2115911"/>
              <a:ext cx="175063" cy="14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3495D05C-650F-8D45-C9B9-B0523ACF9BE8}"/>
                </a:ext>
              </a:extLst>
            </p:cNvPr>
            <p:cNvCxnSpPr>
              <a:cxnSpLocks/>
              <a:stCxn id="43" idx="0"/>
              <a:endCxn id="37" idx="3"/>
            </p:cNvCxnSpPr>
            <p:nvPr/>
          </p:nvCxnSpPr>
          <p:spPr>
            <a:xfrm rot="16200000" flipV="1">
              <a:off x="3242841" y="1743406"/>
              <a:ext cx="790041" cy="22813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1CB3573-DC99-59CE-5DF4-6D4444B470CB}"/>
                </a:ext>
              </a:extLst>
            </p:cNvPr>
            <p:cNvSpPr/>
            <p:nvPr/>
          </p:nvSpPr>
          <p:spPr>
            <a:xfrm>
              <a:off x="3540456" y="5851681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알람 설정</a:t>
              </a:r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5FF66669-B85E-1335-3CE2-FA6A917EBE33}"/>
                </a:ext>
              </a:extLst>
            </p:cNvPr>
            <p:cNvCxnSpPr>
              <a:cxnSpLocks/>
              <a:stCxn id="32" idx="2"/>
              <a:endCxn id="50" idx="0"/>
            </p:cNvCxnSpPr>
            <p:nvPr/>
          </p:nvCxnSpPr>
          <p:spPr>
            <a:xfrm rot="5400000">
              <a:off x="4172001" y="5661643"/>
              <a:ext cx="378765" cy="13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6816690-283C-B2EA-E249-49EB614F089E}"/>
              </a:ext>
            </a:extLst>
          </p:cNvPr>
          <p:cNvSpPr txBox="1"/>
          <p:nvPr/>
        </p:nvSpPr>
        <p:spPr>
          <a:xfrm flipH="1">
            <a:off x="6936047" y="2624059"/>
            <a:ext cx="4557066" cy="1768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List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복약 지도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TTS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복용 정보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복약 안내 문장 제작 후 음성 지도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4">
            <a:extLst>
              <a:ext uri="{FF2B5EF4-FFF2-40B4-BE49-F238E27FC236}">
                <a16:creationId xmlns:a16="http://schemas.microsoft.com/office/drawing/2014/main" id="{36B54791-5A89-7043-03C8-C74802771F1C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22E3C717-A00E-AA06-05A0-3B6ACCACF0BF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4004826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29/49p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00A4D2-5A1B-DDF5-EE16-AE42E5175A4F}"/>
              </a:ext>
            </a:extLst>
          </p:cNvPr>
          <p:cNvGrpSpPr/>
          <p:nvPr/>
        </p:nvGrpSpPr>
        <p:grpSpPr>
          <a:xfrm>
            <a:off x="623253" y="919573"/>
            <a:ext cx="5900489" cy="5654165"/>
            <a:chOff x="-301671" y="767333"/>
            <a:chExt cx="5900489" cy="565416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185E2AD-4A8B-F38C-45A8-60054BACD3D2}"/>
                </a:ext>
              </a:extLst>
            </p:cNvPr>
            <p:cNvSpPr/>
            <p:nvPr/>
          </p:nvSpPr>
          <p:spPr>
            <a:xfrm>
              <a:off x="3541767" y="4903099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 복약 지도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29215A-4540-30F9-7396-5BFA3C959DB8}"/>
                </a:ext>
              </a:extLst>
            </p:cNvPr>
            <p:cNvSpPr/>
            <p:nvPr/>
          </p:nvSpPr>
          <p:spPr>
            <a:xfrm>
              <a:off x="866684" y="547291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 정보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자료구조 제작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D1F00D3-6B38-0800-539B-AEDD4B72AB56}"/>
                </a:ext>
              </a:extLst>
            </p:cNvPr>
            <p:cNvSpPr/>
            <p:nvPr/>
          </p:nvSpPr>
          <p:spPr>
            <a:xfrm>
              <a:off x="856632" y="767333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984947-B954-9583-A70E-8FEDD69C37F3}"/>
                </a:ext>
              </a:extLst>
            </p:cNvPr>
            <p:cNvSpPr/>
            <p:nvPr/>
          </p:nvSpPr>
          <p:spPr>
            <a:xfrm>
              <a:off x="858074" y="145928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2358786-F075-4B75-2BD7-E4E2B9F0653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676903" y="1328185"/>
              <a:ext cx="1442" cy="131098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8FD7066-3CD9-38D9-8416-32FDE6FD187D}"/>
                </a:ext>
              </a:extLst>
            </p:cNvPr>
            <p:cNvSpPr/>
            <p:nvPr/>
          </p:nvSpPr>
          <p:spPr>
            <a:xfrm>
              <a:off x="856633" y="2204163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처방약 봉지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B5F2A102-CA98-90A5-293A-E2B8CC28FDCD}"/>
                </a:ext>
              </a:extLst>
            </p:cNvPr>
            <p:cNvSpPr/>
            <p:nvPr/>
          </p:nvSpPr>
          <p:spPr>
            <a:xfrm>
              <a:off x="-301671" y="2977889"/>
              <a:ext cx="3963854" cy="1353022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7C292AD5-0898-F470-7CAA-7CC20FD6998B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3662183" y="3654400"/>
              <a:ext cx="296094" cy="5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010C11-608C-588D-EED7-D3597D5C5457}"/>
                </a:ext>
              </a:extLst>
            </p:cNvPr>
            <p:cNvSpPr txBox="1"/>
            <p:nvPr/>
          </p:nvSpPr>
          <p:spPr>
            <a:xfrm>
              <a:off x="3450367" y="330214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0D41204-9CD5-90D6-A231-BDB0D98CC087}"/>
                </a:ext>
              </a:extLst>
            </p:cNvPr>
            <p:cNvSpPr/>
            <p:nvPr/>
          </p:nvSpPr>
          <p:spPr>
            <a:xfrm>
              <a:off x="859563" y="4643584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약봉지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4BF22C-3DC6-AD7D-95E7-563931E21598}"/>
                </a:ext>
              </a:extLst>
            </p:cNvPr>
            <p:cNvSpPr txBox="1"/>
            <p:nvPr/>
          </p:nvSpPr>
          <p:spPr>
            <a:xfrm>
              <a:off x="1054815" y="4273831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664D6F2-2301-1A1A-C4CC-F805636493A5}"/>
                </a:ext>
              </a:extLst>
            </p:cNvPr>
            <p:cNvSpPr/>
            <p:nvPr/>
          </p:nvSpPr>
          <p:spPr>
            <a:xfrm>
              <a:off x="3958277" y="3279113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안내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2A95CC74-D176-9A85-9235-D0233E628A21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2454679" y="4135374"/>
              <a:ext cx="1139634" cy="2675083"/>
            </a:xfrm>
            <a:prstGeom prst="bentConnector5">
              <a:avLst>
                <a:gd name="adj1" fmla="val -20059"/>
                <a:gd name="adj2" fmla="val 50000"/>
                <a:gd name="adj3" fmla="val 120059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91DCC634-9150-B68F-36E9-9829D1A0FBAB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16200000" flipH="1">
              <a:off x="1553637" y="5339597"/>
              <a:ext cx="259515" cy="71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A9F37ACF-6352-D7BB-2A45-E0102A5520FE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1576626" y="2874258"/>
              <a:ext cx="203909" cy="33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B69C36B8-732B-9303-2875-EC0C121301F4}"/>
                </a:ext>
              </a:extLst>
            </p:cNvPr>
            <p:cNvCxnSpPr>
              <a:cxnSpLocks/>
              <a:stCxn id="14" idx="2"/>
              <a:endCxn id="18" idx="0"/>
            </p:cNvCxnSpPr>
            <p:nvPr/>
          </p:nvCxnSpPr>
          <p:spPr>
            <a:xfrm rot="5400000">
              <a:off x="1523709" y="4487036"/>
              <a:ext cx="312673" cy="4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8792FAF9-0120-222F-9020-8A8D1C703E75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1590094" y="2115911"/>
              <a:ext cx="175063" cy="144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0A87C4FB-A384-361C-4F7B-B4292A61648D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V="1">
              <a:off x="3242841" y="1743406"/>
              <a:ext cx="790041" cy="22813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A0A34ED-0337-9CD0-571E-AB8A1286D6C0}"/>
                </a:ext>
              </a:extLst>
            </p:cNvPr>
            <p:cNvSpPr/>
            <p:nvPr/>
          </p:nvSpPr>
          <p:spPr>
            <a:xfrm>
              <a:off x="3540456" y="5851681"/>
              <a:ext cx="1640541" cy="569817"/>
            </a:xfrm>
            <a:prstGeom prst="rect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List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알람 설정</a:t>
              </a: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E83D9A53-AC20-50D8-86D1-625B0BC6AEDF}"/>
                </a:ext>
              </a:extLst>
            </p:cNvPr>
            <p:cNvCxnSpPr>
              <a:cxnSpLocks/>
              <a:stCxn id="4" idx="2"/>
              <a:endCxn id="28" idx="0"/>
            </p:cNvCxnSpPr>
            <p:nvPr/>
          </p:nvCxnSpPr>
          <p:spPr>
            <a:xfrm rot="5400000">
              <a:off x="4172001" y="5661643"/>
              <a:ext cx="378765" cy="13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354D24D-A94D-3502-9A82-F784091AD3C9}"/>
              </a:ext>
            </a:extLst>
          </p:cNvPr>
          <p:cNvSpPr txBox="1"/>
          <p:nvPr/>
        </p:nvSpPr>
        <p:spPr>
          <a:xfrm flipH="1">
            <a:off x="6833177" y="2624059"/>
            <a:ext cx="4557066" cy="2175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List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알람 설정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복용 정보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기반으로 자동으로 알람을 설정함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제목 4">
            <a:extLst>
              <a:ext uri="{FF2B5EF4-FFF2-40B4-BE49-F238E27FC236}">
                <a16:creationId xmlns:a16="http://schemas.microsoft.com/office/drawing/2014/main" id="{4466BFEC-A764-AD35-E3E3-E6A78168427D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제목 4">
            <a:extLst>
              <a:ext uri="{FF2B5EF4-FFF2-40B4-BE49-F238E27FC236}">
                <a16:creationId xmlns:a16="http://schemas.microsoft.com/office/drawing/2014/main" id="{C7987FA6-37E5-D818-0F06-58A95C136154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911667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래픽 201">
            <a:extLst>
              <a:ext uri="{FF2B5EF4-FFF2-40B4-BE49-F238E27FC236}">
                <a16:creationId xmlns:a16="http://schemas.microsoft.com/office/drawing/2014/main" id="{6C32AA2F-9EE4-C2D9-6A63-4A2EE69281BB}"/>
              </a:ext>
            </a:extLst>
          </p:cNvPr>
          <p:cNvSpPr/>
          <p:nvPr/>
        </p:nvSpPr>
        <p:spPr>
          <a:xfrm>
            <a:off x="0" y="0"/>
            <a:ext cx="12192000" cy="1933575"/>
          </a:xfrm>
          <a:custGeom>
            <a:avLst/>
            <a:gdLst>
              <a:gd name="connsiteX0" fmla="*/ 0 w 7396162"/>
              <a:gd name="connsiteY0" fmla="*/ 0 h 5143500"/>
              <a:gd name="connsiteX1" fmla="*/ 7396163 w 7396162"/>
              <a:gd name="connsiteY1" fmla="*/ 0 h 5143500"/>
              <a:gd name="connsiteX2" fmla="*/ 7396163 w 7396162"/>
              <a:gd name="connsiteY2" fmla="*/ 5143500 h 5143500"/>
              <a:gd name="connsiteX3" fmla="*/ 0 w 739616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162" h="5143500">
                <a:moveTo>
                  <a:pt x="0" y="0"/>
                </a:moveTo>
                <a:lnTo>
                  <a:pt x="7396163" y="0"/>
                </a:lnTo>
                <a:lnTo>
                  <a:pt x="739616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56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35BBE5A-E7D4-41C2-6563-6DB17F22D824}"/>
              </a:ext>
            </a:extLst>
          </p:cNvPr>
          <p:cNvSpPr txBox="1">
            <a:spLocks/>
          </p:cNvSpPr>
          <p:nvPr/>
        </p:nvSpPr>
        <p:spPr>
          <a:xfrm>
            <a:off x="845376" y="1022692"/>
            <a:ext cx="11134421" cy="551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시각 장애인을 위한 복약 지도 서비스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,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medirection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28A8C00-8EEB-4D2D-994F-0E40FA3A7A17}"/>
              </a:ext>
            </a:extLst>
          </p:cNvPr>
          <p:cNvGrpSpPr/>
          <p:nvPr/>
        </p:nvGrpSpPr>
        <p:grpSpPr>
          <a:xfrm>
            <a:off x="845376" y="2596851"/>
            <a:ext cx="2928538" cy="1507441"/>
            <a:chOff x="5394960" y="948597"/>
            <a:chExt cx="2928538" cy="150744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16509E8-A6C3-CD7B-C4CA-FE0EF17434E3}"/>
                </a:ext>
              </a:extLst>
            </p:cNvPr>
            <p:cNvSpPr/>
            <p:nvPr/>
          </p:nvSpPr>
          <p:spPr>
            <a:xfrm>
              <a:off x="5394960" y="1043847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6" name="제목 4">
              <a:extLst>
                <a:ext uri="{FF2B5EF4-FFF2-40B4-BE49-F238E27FC236}">
                  <a16:creationId xmlns:a16="http://schemas.microsoft.com/office/drawing/2014/main" id="{76DEBDF7-A4DB-8A43-08B3-E817B563A703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94859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Ⅰ. </a:t>
              </a:r>
              <a:r>
                <a:rPr lang="ko-KR" altLang="en-US" sz="24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7" name="제목 4">
              <a:extLst>
                <a:ext uri="{FF2B5EF4-FFF2-40B4-BE49-F238E27FC236}">
                  <a16:creationId xmlns:a16="http://schemas.microsoft.com/office/drawing/2014/main" id="{332E6752-3B8F-0CA5-167C-C2BA006903D6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1422215"/>
              <a:ext cx="2463879" cy="103382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 구성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ko-KR" altLang="en-US" sz="16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분담</a:t>
              </a:r>
              <a:endPara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5ECC0BE-469E-7EA3-6C04-329F4312D69D}"/>
              </a:ext>
            </a:extLst>
          </p:cNvPr>
          <p:cNvGrpSpPr/>
          <p:nvPr/>
        </p:nvGrpSpPr>
        <p:grpSpPr>
          <a:xfrm>
            <a:off x="3678072" y="2596849"/>
            <a:ext cx="3198441" cy="1507443"/>
            <a:chOff x="5394960" y="2373931"/>
            <a:chExt cx="3198441" cy="150744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3788612-F3DD-8AB7-06AA-D3A92A95B47B}"/>
                </a:ext>
              </a:extLst>
            </p:cNvPr>
            <p:cNvSpPr/>
            <p:nvPr/>
          </p:nvSpPr>
          <p:spPr>
            <a:xfrm>
              <a:off x="5394960" y="246918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제목 4">
              <a:extLst>
                <a:ext uri="{FF2B5EF4-FFF2-40B4-BE49-F238E27FC236}">
                  <a16:creationId xmlns:a16="http://schemas.microsoft.com/office/drawing/2014/main" id="{0A59685E-7C7F-23E1-6092-51B8EDB0CABC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2373931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Ⅱ.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배경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1" name="제목 4">
              <a:extLst>
                <a:ext uri="{FF2B5EF4-FFF2-40B4-BE49-F238E27FC236}">
                  <a16:creationId xmlns:a16="http://schemas.microsoft.com/office/drawing/2014/main" id="{8051BE8B-C6D3-F184-2259-0484F8F3F5F4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2847550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문제 정의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 고객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솔루션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4.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시장 분석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3A0F43F-2518-0F3E-4709-F74D172F0C71}"/>
              </a:ext>
            </a:extLst>
          </p:cNvPr>
          <p:cNvGrpSpPr/>
          <p:nvPr/>
        </p:nvGrpSpPr>
        <p:grpSpPr>
          <a:xfrm>
            <a:off x="5841899" y="2596849"/>
            <a:ext cx="3705568" cy="1279123"/>
            <a:chOff x="5394960" y="4682115"/>
            <a:chExt cx="3705568" cy="127912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FA6D9B-DB50-3993-5D04-62590EBF9FD9}"/>
                </a:ext>
              </a:extLst>
            </p:cNvPr>
            <p:cNvSpPr/>
            <p:nvPr/>
          </p:nvSpPr>
          <p:spPr>
            <a:xfrm>
              <a:off x="5394960" y="4780435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제목 4">
              <a:extLst>
                <a:ext uri="{FF2B5EF4-FFF2-40B4-BE49-F238E27FC236}">
                  <a16:creationId xmlns:a16="http://schemas.microsoft.com/office/drawing/2014/main" id="{15C3E6E5-B019-F52B-B7E5-3917BEC02E97}"/>
                </a:ext>
              </a:extLst>
            </p:cNvPr>
            <p:cNvSpPr txBox="1">
              <a:spLocks/>
            </p:cNvSpPr>
            <p:nvPr/>
          </p:nvSpPr>
          <p:spPr>
            <a:xfrm>
              <a:off x="5765072" y="4682115"/>
              <a:ext cx="3335456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Ⅲ.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서비스</a:t>
              </a:r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제목 4">
              <a:extLst>
                <a:ext uri="{FF2B5EF4-FFF2-40B4-BE49-F238E27FC236}">
                  <a16:creationId xmlns:a16="http://schemas.microsoft.com/office/drawing/2014/main" id="{D9D5DE38-1B4E-4804-33F5-8FF51AA4585C}"/>
                </a:ext>
              </a:extLst>
            </p:cNvPr>
            <p:cNvSpPr txBox="1">
              <a:spLocks/>
            </p:cNvSpPr>
            <p:nvPr/>
          </p:nvSpPr>
          <p:spPr>
            <a:xfrm>
              <a:off x="5859620" y="5158803"/>
              <a:ext cx="2733782" cy="80243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시나리오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기능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8F3B3D5-8BA5-89F2-DC73-EB26C200C2BF}"/>
              </a:ext>
            </a:extLst>
          </p:cNvPr>
          <p:cNvGrpSpPr/>
          <p:nvPr/>
        </p:nvGrpSpPr>
        <p:grpSpPr>
          <a:xfrm>
            <a:off x="8747131" y="2596849"/>
            <a:ext cx="3334074" cy="1512205"/>
            <a:chOff x="8734101" y="943833"/>
            <a:chExt cx="3334074" cy="1512205"/>
          </a:xfrm>
        </p:grpSpPr>
        <p:sp>
          <p:nvSpPr>
            <p:cNvPr id="57" name="제목 4">
              <a:extLst>
                <a:ext uri="{FF2B5EF4-FFF2-40B4-BE49-F238E27FC236}">
                  <a16:creationId xmlns:a16="http://schemas.microsoft.com/office/drawing/2014/main" id="{13251CD4-57C2-59B4-6D80-8F6C36BDD401}"/>
                </a:ext>
              </a:extLst>
            </p:cNvPr>
            <p:cNvSpPr txBox="1">
              <a:spLocks/>
            </p:cNvSpPr>
            <p:nvPr/>
          </p:nvSpPr>
          <p:spPr>
            <a:xfrm>
              <a:off x="9334393" y="1422214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마케팅 전략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자금 조달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수익 구조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4.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기대효과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5.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차별점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58" name="제목 4">
              <a:extLst>
                <a:ext uri="{FF2B5EF4-FFF2-40B4-BE49-F238E27FC236}">
                  <a16:creationId xmlns:a16="http://schemas.microsoft.com/office/drawing/2014/main" id="{77CB7BFE-B96A-4354-A25E-73CABE34DA55}"/>
                </a:ext>
              </a:extLst>
            </p:cNvPr>
            <p:cNvSpPr txBox="1">
              <a:spLocks/>
            </p:cNvSpPr>
            <p:nvPr/>
          </p:nvSpPr>
          <p:spPr>
            <a:xfrm>
              <a:off x="9100528" y="943833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Ⅳ.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사업화 계획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F2EE66E-1413-5961-2BC4-CEE8DAAB83AA}"/>
                </a:ext>
              </a:extLst>
            </p:cNvPr>
            <p:cNvSpPr/>
            <p:nvPr/>
          </p:nvSpPr>
          <p:spPr>
            <a:xfrm>
              <a:off x="8734101" y="106023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35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3980015-462D-C194-46F7-1DDC65A8CA67}"/>
              </a:ext>
            </a:extLst>
          </p:cNvPr>
          <p:cNvSpPr/>
          <p:nvPr/>
        </p:nvSpPr>
        <p:spPr>
          <a:xfrm>
            <a:off x="1761672" y="2875462"/>
            <a:ext cx="3799114" cy="2754086"/>
          </a:xfrm>
          <a:prstGeom prst="roundRect">
            <a:avLst/>
          </a:prstGeom>
          <a:noFill/>
          <a:ln w="38100">
            <a:solidFill>
              <a:srgbClr val="6C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처방약</a:t>
            </a:r>
            <a:endParaRPr kumimoji="0" lang="en-US" altLang="ko-KR" sz="3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E9AEBD-6F25-8080-7986-E47556BCE87C}"/>
              </a:ext>
            </a:extLst>
          </p:cNvPr>
          <p:cNvSpPr/>
          <p:nvPr/>
        </p:nvSpPr>
        <p:spPr>
          <a:xfrm>
            <a:off x="6758216" y="2875462"/>
            <a:ext cx="3799114" cy="2754086"/>
          </a:xfrm>
          <a:prstGeom prst="roundRect">
            <a:avLst/>
          </a:prstGeom>
          <a:solidFill>
            <a:srgbClr val="2564F7"/>
          </a:solidFill>
          <a:ln w="38100">
            <a:solidFill>
              <a:srgbClr val="6C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일반의약품</a:t>
            </a:r>
            <a:endParaRPr kumimoji="0" lang="en-US" altLang="ko-KR" sz="3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FFFF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D032E-A485-F9C9-B7F1-E9F8D5D2D596}"/>
              </a:ext>
            </a:extLst>
          </p:cNvPr>
          <p:cNvSpPr txBox="1"/>
          <p:nvPr/>
        </p:nvSpPr>
        <p:spPr>
          <a:xfrm flipH="1">
            <a:off x="4519071" y="1719621"/>
            <a:ext cx="3423733" cy="6772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Flow Chart</a:t>
            </a:r>
            <a:endParaRPr kumimoji="0" lang="ko-KR" altLang="en-US" sz="36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F0E1D-9D6E-E85B-9F24-DBDD289016D3}"/>
              </a:ext>
            </a:extLst>
          </p:cNvPr>
          <p:cNvCxnSpPr>
            <a:cxnSpLocks/>
          </p:cNvCxnSpPr>
          <p:nvPr/>
        </p:nvCxnSpPr>
        <p:spPr>
          <a:xfrm>
            <a:off x="1364482" y="2058239"/>
            <a:ext cx="31545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FC109CD-F7B7-02E6-A7E6-04E169287A08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7942804" y="2058240"/>
            <a:ext cx="3017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4">
            <a:extLst>
              <a:ext uri="{FF2B5EF4-FFF2-40B4-BE49-F238E27FC236}">
                <a16:creationId xmlns:a16="http://schemas.microsoft.com/office/drawing/2014/main" id="{90398501-4F36-6E79-7568-53DB21DE4E6E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제목 4">
            <a:extLst>
              <a:ext uri="{FF2B5EF4-FFF2-40B4-BE49-F238E27FC236}">
                <a16:creationId xmlns:a16="http://schemas.microsoft.com/office/drawing/2014/main" id="{0B31C60E-098F-3757-EBA1-575A45BB1C4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410670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31/49p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10D553-6910-8C17-1D6F-01AD5A59E849}"/>
              </a:ext>
            </a:extLst>
          </p:cNvPr>
          <p:cNvGrpSpPr/>
          <p:nvPr/>
        </p:nvGrpSpPr>
        <p:grpSpPr>
          <a:xfrm>
            <a:off x="3245071" y="854235"/>
            <a:ext cx="6665823" cy="5770951"/>
            <a:chOff x="5670771" y="781251"/>
            <a:chExt cx="6665823" cy="577095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6E8134-8DEB-E1E0-0C66-96F68E0863B4}"/>
                </a:ext>
              </a:extLst>
            </p:cNvPr>
            <p:cNvSpPr/>
            <p:nvPr/>
          </p:nvSpPr>
          <p:spPr>
            <a:xfrm>
              <a:off x="6776525" y="5982385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 복약 안내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27A5C4-A0BC-DA74-9588-2C3295CBB41B}"/>
                </a:ext>
              </a:extLst>
            </p:cNvPr>
            <p:cNvSpPr/>
            <p:nvPr/>
          </p:nvSpPr>
          <p:spPr>
            <a:xfrm>
              <a:off x="6776774" y="5188008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식약처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검색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4E02E32-7389-543F-F1E5-045833904E5D}"/>
                </a:ext>
              </a:extLst>
            </p:cNvPr>
            <p:cNvSpPr/>
            <p:nvPr/>
          </p:nvSpPr>
          <p:spPr>
            <a:xfrm>
              <a:off x="6771274" y="781251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E99968-EE54-EDD9-67FF-2E3551CC2E43}"/>
                </a:ext>
              </a:extLst>
            </p:cNvPr>
            <p:cNvSpPr/>
            <p:nvPr/>
          </p:nvSpPr>
          <p:spPr>
            <a:xfrm>
              <a:off x="6771273" y="1469935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0A1FAFF-B036-ACC8-303E-8B356888592C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7591544" y="1342103"/>
              <a:ext cx="1" cy="12783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59DAADC-7616-91D7-9E5B-64AAC867668E}"/>
                </a:ext>
              </a:extLst>
            </p:cNvPr>
            <p:cNvSpPr/>
            <p:nvPr/>
          </p:nvSpPr>
          <p:spPr>
            <a:xfrm>
              <a:off x="6769121" y="2237810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상비약 상자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0D7E6109-1F9C-B774-053C-1DFAFD82D6C1}"/>
                </a:ext>
              </a:extLst>
            </p:cNvPr>
            <p:cNvSpPr/>
            <p:nvPr/>
          </p:nvSpPr>
          <p:spPr>
            <a:xfrm>
              <a:off x="5670771" y="3049710"/>
              <a:ext cx="3843971" cy="1424226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70BD278-AF27-82BB-B891-739C1AA58204}"/>
                </a:ext>
              </a:extLst>
            </p:cNvPr>
            <p:cNvCxnSpPr>
              <a:cxnSpLocks/>
              <a:stCxn id="14" idx="3"/>
              <a:endCxn id="20" idx="2"/>
            </p:cNvCxnSpPr>
            <p:nvPr/>
          </p:nvCxnSpPr>
          <p:spPr>
            <a:xfrm flipV="1">
              <a:off x="9514742" y="3149274"/>
              <a:ext cx="780907" cy="612549"/>
            </a:xfrm>
            <a:prstGeom prst="bentConnector2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77D405-7998-694B-7655-26357EA66BBF}"/>
                </a:ext>
              </a:extLst>
            </p:cNvPr>
            <p:cNvSpPr txBox="1"/>
            <p:nvPr/>
          </p:nvSpPr>
          <p:spPr>
            <a:xfrm>
              <a:off x="9440285" y="3400424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3336AD4-2052-A4E5-9BC2-6BCD72316603}"/>
                </a:ext>
              </a:extLst>
            </p:cNvPr>
            <p:cNvSpPr/>
            <p:nvPr/>
          </p:nvSpPr>
          <p:spPr>
            <a:xfrm>
              <a:off x="9022089" y="5857419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465926-D530-9FDE-3DA3-8797C6EDB051}"/>
                </a:ext>
              </a:extLst>
            </p:cNvPr>
            <p:cNvSpPr txBox="1"/>
            <p:nvPr/>
          </p:nvSpPr>
          <p:spPr>
            <a:xfrm>
              <a:off x="7026415" y="4446036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DF01B8-A1BE-BAC7-30C1-FFA36654BD20}"/>
                </a:ext>
              </a:extLst>
            </p:cNvPr>
            <p:cNvSpPr/>
            <p:nvPr/>
          </p:nvSpPr>
          <p:spPr>
            <a:xfrm>
              <a:off x="9475378" y="2397514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제어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AF402587-8B3E-5438-0A80-FF8B17679E6E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>
              <a:off x="7484641" y="5869981"/>
              <a:ext cx="224560" cy="2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9C7BEDD5-4E77-E540-9B92-9E340EFE5C03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5400000" flipH="1">
              <a:off x="8100089" y="4684965"/>
              <a:ext cx="1239228" cy="2245315"/>
            </a:xfrm>
            <a:prstGeom prst="bentConnector5">
              <a:avLst>
                <a:gd name="adj1" fmla="val -18447"/>
                <a:gd name="adj2" fmla="val 50000"/>
                <a:gd name="adj3" fmla="val 118447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56446FC-A2A4-82BD-7BC2-E1F070F8B397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7470033" y="2926985"/>
              <a:ext cx="242083" cy="33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98299F00-D43B-DA64-C161-CD51D960FB49}"/>
                </a:ext>
              </a:extLst>
            </p:cNvPr>
            <p:cNvCxnSpPr>
              <a:cxnSpLocks/>
              <a:stCxn id="14" idx="2"/>
              <a:endCxn id="28" idx="0"/>
            </p:cNvCxnSpPr>
            <p:nvPr/>
          </p:nvCxnSpPr>
          <p:spPr>
            <a:xfrm rot="5400000" flipH="1" flipV="1">
              <a:off x="8914514" y="2937028"/>
              <a:ext cx="215151" cy="2858666"/>
            </a:xfrm>
            <a:prstGeom prst="bentConnector5">
              <a:avLst>
                <a:gd name="adj1" fmla="val -106251"/>
                <a:gd name="adj2" fmla="val 48381"/>
                <a:gd name="adj3" fmla="val 2062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6CD8E25E-5C1A-CA9E-FB2E-51B5E4CBB4DC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7491439" y="2137705"/>
              <a:ext cx="198058" cy="21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8442AF9D-F187-EB33-7058-0638C4DE810C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H="1" flipV="1">
              <a:off x="9290053" y="1517122"/>
              <a:ext cx="125205" cy="1885987"/>
            </a:xfrm>
            <a:prstGeom prst="bentConnector4">
              <a:avLst>
                <a:gd name="adj1" fmla="val -182581"/>
                <a:gd name="adj2" fmla="val 717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순서도: 판단 27">
              <a:extLst>
                <a:ext uri="{FF2B5EF4-FFF2-40B4-BE49-F238E27FC236}">
                  <a16:creationId xmlns:a16="http://schemas.microsoft.com/office/drawing/2014/main" id="{402B5228-062D-B760-7DDE-82EAC9449418}"/>
                </a:ext>
              </a:extLst>
            </p:cNvPr>
            <p:cNvSpPr/>
            <p:nvPr/>
          </p:nvSpPr>
          <p:spPr>
            <a:xfrm>
              <a:off x="8802855" y="4258785"/>
              <a:ext cx="3297136" cy="1135007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앞면인가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object detection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58EA357-9CE3-29AA-4F09-CFC20DFE99DB}"/>
                </a:ext>
              </a:extLst>
            </p:cNvPr>
            <p:cNvCxnSpPr>
              <a:cxnSpLocks/>
              <a:stCxn id="28" idx="2"/>
              <a:endCxn id="18" idx="0"/>
            </p:cNvCxnSpPr>
            <p:nvPr/>
          </p:nvCxnSpPr>
          <p:spPr>
            <a:xfrm rot="5400000">
              <a:off x="9915079" y="5321074"/>
              <a:ext cx="463627" cy="6090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081327-D138-1FDF-FFCB-48461D0CDFCC}"/>
                </a:ext>
              </a:extLst>
            </p:cNvPr>
            <p:cNvSpPr txBox="1"/>
            <p:nvPr/>
          </p:nvSpPr>
          <p:spPr>
            <a:xfrm>
              <a:off x="9706879" y="5303638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45258D2A-35E2-42E9-335B-2EFD0DB1A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67898" y="4258785"/>
              <a:ext cx="1648568" cy="567504"/>
            </a:xfrm>
            <a:prstGeom prst="bentConnector4">
              <a:avLst>
                <a:gd name="adj1" fmla="val -13867"/>
                <a:gd name="adj2" fmla="val 1402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37536E-50BA-30E7-E95D-687E20AD0244}"/>
                </a:ext>
              </a:extLst>
            </p:cNvPr>
            <p:cNvSpPr txBox="1"/>
            <p:nvPr/>
          </p:nvSpPr>
          <p:spPr>
            <a:xfrm>
              <a:off x="11863388" y="4373260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B5D8906-C69F-96A4-0262-196D800B0C08}"/>
              </a:ext>
            </a:extLst>
          </p:cNvPr>
          <p:cNvSpPr txBox="1"/>
          <p:nvPr/>
        </p:nvSpPr>
        <p:spPr>
          <a:xfrm flipH="1">
            <a:off x="843216" y="1457036"/>
            <a:ext cx="3423733" cy="4822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일반의약품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Flow Chart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제목 4">
            <a:extLst>
              <a:ext uri="{FF2B5EF4-FFF2-40B4-BE49-F238E27FC236}">
                <a16:creationId xmlns:a16="http://schemas.microsoft.com/office/drawing/2014/main" id="{5CF26E78-7D88-E84C-7049-83DC1F00FE39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제목 4">
            <a:extLst>
              <a:ext uri="{FF2B5EF4-FFF2-40B4-BE49-F238E27FC236}">
                <a16:creationId xmlns:a16="http://schemas.microsoft.com/office/drawing/2014/main" id="{11767255-C9CE-CCDA-C9F3-744D6C85FC7A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632135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32/49p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43F1C0-93BF-073E-0E8C-F3BCDE0B217E}"/>
              </a:ext>
            </a:extLst>
          </p:cNvPr>
          <p:cNvGrpSpPr/>
          <p:nvPr/>
        </p:nvGrpSpPr>
        <p:grpSpPr>
          <a:xfrm>
            <a:off x="594581" y="837561"/>
            <a:ext cx="6665823" cy="5770951"/>
            <a:chOff x="5670771" y="781251"/>
            <a:chExt cx="6665823" cy="577095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930A1A4-40D9-D312-DBB0-574F948BAA72}"/>
                </a:ext>
              </a:extLst>
            </p:cNvPr>
            <p:cNvSpPr/>
            <p:nvPr/>
          </p:nvSpPr>
          <p:spPr>
            <a:xfrm>
              <a:off x="6776525" y="5982385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 복약 안내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28403F4-D227-D395-B2B3-6FA85B2DF65D}"/>
                </a:ext>
              </a:extLst>
            </p:cNvPr>
            <p:cNvSpPr/>
            <p:nvPr/>
          </p:nvSpPr>
          <p:spPr>
            <a:xfrm>
              <a:off x="6776774" y="5188008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식약처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검색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4051E41-576D-48F2-CCF0-C5CFF24656C7}"/>
                </a:ext>
              </a:extLst>
            </p:cNvPr>
            <p:cNvSpPr/>
            <p:nvPr/>
          </p:nvSpPr>
          <p:spPr>
            <a:xfrm>
              <a:off x="6771274" y="781251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6636705-2F22-DBFD-23F9-D50D9E9C488B}"/>
                </a:ext>
              </a:extLst>
            </p:cNvPr>
            <p:cNvSpPr/>
            <p:nvPr/>
          </p:nvSpPr>
          <p:spPr>
            <a:xfrm>
              <a:off x="6771273" y="1469935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4F7FC377-EB39-C7C5-37D5-448DCF798D2B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7591544" y="1342103"/>
              <a:ext cx="1" cy="12783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820B591-40CF-3DB7-30FB-ADE924F5FC07}"/>
                </a:ext>
              </a:extLst>
            </p:cNvPr>
            <p:cNvSpPr/>
            <p:nvPr/>
          </p:nvSpPr>
          <p:spPr>
            <a:xfrm>
              <a:off x="6769121" y="2237810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상비약 상자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131A47C6-FCE5-D86B-2E2B-204E8BAF6D9A}"/>
                </a:ext>
              </a:extLst>
            </p:cNvPr>
            <p:cNvSpPr/>
            <p:nvPr/>
          </p:nvSpPr>
          <p:spPr>
            <a:xfrm>
              <a:off x="5670771" y="3049710"/>
              <a:ext cx="3843971" cy="1424226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A0044B4-4892-7A3D-9DC6-34FDF096D732}"/>
                </a:ext>
              </a:extLst>
            </p:cNvPr>
            <p:cNvCxnSpPr>
              <a:cxnSpLocks/>
              <a:stCxn id="14" idx="3"/>
              <a:endCxn id="20" idx="2"/>
            </p:cNvCxnSpPr>
            <p:nvPr/>
          </p:nvCxnSpPr>
          <p:spPr>
            <a:xfrm flipV="1">
              <a:off x="9514742" y="3149274"/>
              <a:ext cx="780907" cy="612549"/>
            </a:xfrm>
            <a:prstGeom prst="bentConnector2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A3C7AB-AF0A-8D41-3A56-4BC5CF2AC068}"/>
                </a:ext>
              </a:extLst>
            </p:cNvPr>
            <p:cNvSpPr txBox="1"/>
            <p:nvPr/>
          </p:nvSpPr>
          <p:spPr>
            <a:xfrm>
              <a:off x="9440285" y="3400424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A6FF194-D51C-4CBE-FD91-070BD89958B9}"/>
                </a:ext>
              </a:extLst>
            </p:cNvPr>
            <p:cNvSpPr/>
            <p:nvPr/>
          </p:nvSpPr>
          <p:spPr>
            <a:xfrm>
              <a:off x="9010722" y="594723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5324A5-B635-08EC-B4A5-47BEC0C9A7D4}"/>
                </a:ext>
              </a:extLst>
            </p:cNvPr>
            <p:cNvSpPr txBox="1"/>
            <p:nvPr/>
          </p:nvSpPr>
          <p:spPr>
            <a:xfrm>
              <a:off x="7026415" y="4446036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BBC304-E777-DA01-B1D1-B37456A03C60}"/>
                </a:ext>
              </a:extLst>
            </p:cNvPr>
            <p:cNvSpPr/>
            <p:nvPr/>
          </p:nvSpPr>
          <p:spPr>
            <a:xfrm>
              <a:off x="9475378" y="2397514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제어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B6800A3-D442-5ED9-9183-852A36F797C8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>
              <a:off x="7484641" y="5869981"/>
              <a:ext cx="224560" cy="2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6AFD392-DDAE-5D70-10BF-13475D552B19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5400000" flipH="1">
              <a:off x="8049496" y="4735557"/>
              <a:ext cx="1329045" cy="2233948"/>
            </a:xfrm>
            <a:prstGeom prst="bentConnector5">
              <a:avLst>
                <a:gd name="adj1" fmla="val -17200"/>
                <a:gd name="adj2" fmla="val 50000"/>
                <a:gd name="adj3" fmla="val 1172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8D5B6564-03BF-E9ED-F84D-AC1087977656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7470033" y="2926985"/>
              <a:ext cx="242083" cy="33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9AA2B707-C12E-67E5-DB2F-F059A225B964}"/>
                </a:ext>
              </a:extLst>
            </p:cNvPr>
            <p:cNvCxnSpPr>
              <a:cxnSpLocks/>
              <a:stCxn id="14" idx="2"/>
              <a:endCxn id="28" idx="0"/>
            </p:cNvCxnSpPr>
            <p:nvPr/>
          </p:nvCxnSpPr>
          <p:spPr>
            <a:xfrm rot="5400000" flipH="1" flipV="1">
              <a:off x="8914514" y="2937028"/>
              <a:ext cx="215151" cy="2858666"/>
            </a:xfrm>
            <a:prstGeom prst="bentConnector5">
              <a:avLst>
                <a:gd name="adj1" fmla="val -106251"/>
                <a:gd name="adj2" fmla="val 48381"/>
                <a:gd name="adj3" fmla="val 2062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0CDC6CF3-BD93-6F0F-D110-88BA8D2281FE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7491439" y="2137705"/>
              <a:ext cx="198058" cy="21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257B028C-BF19-9ECA-26A0-C84E55842103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H="1" flipV="1">
              <a:off x="9290053" y="1517122"/>
              <a:ext cx="125205" cy="1885987"/>
            </a:xfrm>
            <a:prstGeom prst="bentConnector4">
              <a:avLst>
                <a:gd name="adj1" fmla="val -182581"/>
                <a:gd name="adj2" fmla="val 717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순서도: 판단 27">
              <a:extLst>
                <a:ext uri="{FF2B5EF4-FFF2-40B4-BE49-F238E27FC236}">
                  <a16:creationId xmlns:a16="http://schemas.microsoft.com/office/drawing/2014/main" id="{89D680DF-8DBF-4918-DF5D-8126F1FA14AA}"/>
                </a:ext>
              </a:extLst>
            </p:cNvPr>
            <p:cNvSpPr/>
            <p:nvPr/>
          </p:nvSpPr>
          <p:spPr>
            <a:xfrm>
              <a:off x="8802855" y="4258785"/>
              <a:ext cx="3297136" cy="1135007"/>
            </a:xfrm>
            <a:prstGeom prst="flowChartDecision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앞면인가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(object detection)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D906AD08-9EF9-7931-9C78-C5BDA4A9ACA6}"/>
                </a:ext>
              </a:extLst>
            </p:cNvPr>
            <p:cNvCxnSpPr>
              <a:cxnSpLocks/>
              <a:stCxn id="28" idx="2"/>
              <a:endCxn id="18" idx="0"/>
            </p:cNvCxnSpPr>
            <p:nvPr/>
          </p:nvCxnSpPr>
          <p:spPr>
            <a:xfrm rot="5400000">
              <a:off x="9864486" y="5360299"/>
              <a:ext cx="553444" cy="6204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87F227-D2EF-C2A0-85F7-88C74510DA45}"/>
                </a:ext>
              </a:extLst>
            </p:cNvPr>
            <p:cNvSpPr txBox="1"/>
            <p:nvPr/>
          </p:nvSpPr>
          <p:spPr>
            <a:xfrm>
              <a:off x="9706879" y="5303638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CE4769F5-682F-BEB4-3A17-E4B1CBDDB0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67898" y="4258785"/>
              <a:ext cx="1648568" cy="567504"/>
            </a:xfrm>
            <a:prstGeom prst="bentConnector4">
              <a:avLst>
                <a:gd name="adj1" fmla="val -13867"/>
                <a:gd name="adj2" fmla="val 1402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5B6B3A-9E37-310E-0A96-3D925879AE53}"/>
                </a:ext>
              </a:extLst>
            </p:cNvPr>
            <p:cNvSpPr txBox="1"/>
            <p:nvPr/>
          </p:nvSpPr>
          <p:spPr>
            <a:xfrm>
              <a:off x="11863388" y="4373260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F93A9C7-0719-F911-5405-82A6579ABA37}"/>
              </a:ext>
            </a:extLst>
          </p:cNvPr>
          <p:cNvSpPr txBox="1"/>
          <p:nvPr/>
        </p:nvSpPr>
        <p:spPr>
          <a:xfrm flipH="1">
            <a:off x="7255845" y="2248565"/>
            <a:ext cx="4895393" cy="2581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object detection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상비약 상자가 앞면이 보이는지 판단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object detection</a:t>
            </a:r>
          </a:p>
        </p:txBody>
      </p:sp>
      <p:sp>
        <p:nvSpPr>
          <p:cNvPr id="34" name="제목 4">
            <a:extLst>
              <a:ext uri="{FF2B5EF4-FFF2-40B4-BE49-F238E27FC236}">
                <a16:creationId xmlns:a16="http://schemas.microsoft.com/office/drawing/2014/main" id="{3DCEEA80-05DF-0F36-1E05-4FA865596140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제목 4">
            <a:extLst>
              <a:ext uri="{FF2B5EF4-FFF2-40B4-BE49-F238E27FC236}">
                <a16:creationId xmlns:a16="http://schemas.microsoft.com/office/drawing/2014/main" id="{382D1EAB-2B7C-D348-489F-268D214CC3B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1959777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7A5B50-DEC5-7D15-2776-FD8D1F4F229A}"/>
              </a:ext>
            </a:extLst>
          </p:cNvPr>
          <p:cNvSpPr txBox="1"/>
          <p:nvPr/>
        </p:nvSpPr>
        <p:spPr>
          <a:xfrm flipH="1">
            <a:off x="328612" y="1446122"/>
            <a:ext cx="10757309" cy="1229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4242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(You Only Look Once)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5A1D44-9B30-26D8-CE68-69BE60E8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372" y="2172251"/>
            <a:ext cx="7884666" cy="20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3978B3-595F-3543-5F4E-1DEF46FE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372" y="4693547"/>
            <a:ext cx="7884626" cy="17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50E8991-08D8-A296-454B-2531ADB953F8}"/>
              </a:ext>
            </a:extLst>
          </p:cNvPr>
          <p:cNvSpPr/>
          <p:nvPr/>
        </p:nvSpPr>
        <p:spPr>
          <a:xfrm>
            <a:off x="1830654" y="4409159"/>
            <a:ext cx="8624713" cy="22701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BFAE5D1-738C-E258-EAF6-33BA34F8FE9C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>
            <a:extLst>
              <a:ext uri="{FF2B5EF4-FFF2-40B4-BE49-F238E27FC236}">
                <a16:creationId xmlns:a16="http://schemas.microsoft.com/office/drawing/2014/main" id="{8C842B97-F916-C494-D7B9-65C6B0A5CC82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33/49p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E65AF6-720F-9F9C-9E89-AB51EA592666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2D19F3-2972-DB55-B8AB-8C963085360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제목 4">
              <a:extLst>
                <a:ext uri="{FF2B5EF4-FFF2-40B4-BE49-F238E27FC236}">
                  <a16:creationId xmlns:a16="http://schemas.microsoft.com/office/drawing/2014/main" id="{D4531746-62BF-29DA-4F58-B893C475E268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" name="제목 4">
            <a:extLst>
              <a:ext uri="{FF2B5EF4-FFF2-40B4-BE49-F238E27FC236}">
                <a16:creationId xmlns:a16="http://schemas.microsoft.com/office/drawing/2014/main" id="{CD817322-49D5-FD4D-D788-9BDE61063D86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74434832-97E9-7BB5-7140-D22C5F837DB9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4208270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34/49p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CAFF3B-692A-7BE2-DE5E-AD29412A0B0E}"/>
              </a:ext>
            </a:extLst>
          </p:cNvPr>
          <p:cNvGrpSpPr/>
          <p:nvPr/>
        </p:nvGrpSpPr>
        <p:grpSpPr>
          <a:xfrm>
            <a:off x="606011" y="810891"/>
            <a:ext cx="6665823" cy="5770951"/>
            <a:chOff x="5670771" y="781251"/>
            <a:chExt cx="6665823" cy="577095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1A223B-9F6A-9711-EF47-460A0B25EAC4}"/>
                </a:ext>
              </a:extLst>
            </p:cNvPr>
            <p:cNvSpPr/>
            <p:nvPr/>
          </p:nvSpPr>
          <p:spPr>
            <a:xfrm>
              <a:off x="6776525" y="5982385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 복약 안내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B1EAB9A-5E51-A77A-2FD7-DDC69FCC0282}"/>
                </a:ext>
              </a:extLst>
            </p:cNvPr>
            <p:cNvSpPr/>
            <p:nvPr/>
          </p:nvSpPr>
          <p:spPr>
            <a:xfrm>
              <a:off x="6776774" y="5188008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식약처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검색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3576B11-84C5-5922-FBB2-9A7D4222FC63}"/>
                </a:ext>
              </a:extLst>
            </p:cNvPr>
            <p:cNvSpPr/>
            <p:nvPr/>
          </p:nvSpPr>
          <p:spPr>
            <a:xfrm>
              <a:off x="6771274" y="781251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175D04C-DB49-1907-00F7-12BB42C9B899}"/>
                </a:ext>
              </a:extLst>
            </p:cNvPr>
            <p:cNvSpPr/>
            <p:nvPr/>
          </p:nvSpPr>
          <p:spPr>
            <a:xfrm>
              <a:off x="6771273" y="1469935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8BBEA31-945E-86A7-9E06-180C94865DE0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7591544" y="1342103"/>
              <a:ext cx="1" cy="12783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04FC04D-8B48-276F-AC8A-BE1FD6D26017}"/>
                </a:ext>
              </a:extLst>
            </p:cNvPr>
            <p:cNvSpPr/>
            <p:nvPr/>
          </p:nvSpPr>
          <p:spPr>
            <a:xfrm>
              <a:off x="6769121" y="2237810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상비약 상자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E1248FAC-B5D6-5A86-D947-13DA36E84147}"/>
                </a:ext>
              </a:extLst>
            </p:cNvPr>
            <p:cNvSpPr/>
            <p:nvPr/>
          </p:nvSpPr>
          <p:spPr>
            <a:xfrm>
              <a:off x="5670771" y="3049710"/>
              <a:ext cx="3843971" cy="1424226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7B4AB50C-D360-35AA-2A9C-505451AE109D}"/>
                </a:ext>
              </a:extLst>
            </p:cNvPr>
            <p:cNvCxnSpPr>
              <a:cxnSpLocks/>
              <a:stCxn id="14" idx="3"/>
              <a:endCxn id="20" idx="2"/>
            </p:cNvCxnSpPr>
            <p:nvPr/>
          </p:nvCxnSpPr>
          <p:spPr>
            <a:xfrm flipV="1">
              <a:off x="9514742" y="3149274"/>
              <a:ext cx="780907" cy="612549"/>
            </a:xfrm>
            <a:prstGeom prst="bentConnector2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A1050E-7466-AD45-6B15-2F35F37D468B}"/>
                </a:ext>
              </a:extLst>
            </p:cNvPr>
            <p:cNvSpPr txBox="1"/>
            <p:nvPr/>
          </p:nvSpPr>
          <p:spPr>
            <a:xfrm>
              <a:off x="9440285" y="3400424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031FBC8-AC3C-5166-3C36-A908D2D07A60}"/>
                </a:ext>
              </a:extLst>
            </p:cNvPr>
            <p:cNvSpPr/>
            <p:nvPr/>
          </p:nvSpPr>
          <p:spPr>
            <a:xfrm>
              <a:off x="9010722" y="5947236"/>
              <a:ext cx="1640541" cy="569817"/>
            </a:xfrm>
            <a:prstGeom prst="rect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58B71E-1174-668D-72EC-D82FE0E63C94}"/>
                </a:ext>
              </a:extLst>
            </p:cNvPr>
            <p:cNvSpPr txBox="1"/>
            <p:nvPr/>
          </p:nvSpPr>
          <p:spPr>
            <a:xfrm>
              <a:off x="7026415" y="4446036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1CABC05-6A8F-A436-2697-96115B82B784}"/>
                </a:ext>
              </a:extLst>
            </p:cNvPr>
            <p:cNvSpPr/>
            <p:nvPr/>
          </p:nvSpPr>
          <p:spPr>
            <a:xfrm>
              <a:off x="9475378" y="2397514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제어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0093A32-FC2C-FCD1-8E93-8846382AB865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>
              <a:off x="7484641" y="5869981"/>
              <a:ext cx="224560" cy="2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892ED4CB-4AAE-5F8B-F921-FC6F6557FB6A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5400000" flipH="1">
              <a:off x="8049496" y="4735557"/>
              <a:ext cx="1329045" cy="2233948"/>
            </a:xfrm>
            <a:prstGeom prst="bentConnector5">
              <a:avLst>
                <a:gd name="adj1" fmla="val -17200"/>
                <a:gd name="adj2" fmla="val 50000"/>
                <a:gd name="adj3" fmla="val 1172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48D6B993-2B31-E76C-F5CB-9C08ACB69505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7470033" y="2926985"/>
              <a:ext cx="242083" cy="33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577A4548-4BF6-79E9-BEE7-C337A178E182}"/>
                </a:ext>
              </a:extLst>
            </p:cNvPr>
            <p:cNvCxnSpPr>
              <a:cxnSpLocks/>
              <a:stCxn id="14" idx="2"/>
              <a:endCxn id="28" idx="0"/>
            </p:cNvCxnSpPr>
            <p:nvPr/>
          </p:nvCxnSpPr>
          <p:spPr>
            <a:xfrm rot="5400000" flipH="1" flipV="1">
              <a:off x="8914514" y="2937028"/>
              <a:ext cx="215151" cy="2858666"/>
            </a:xfrm>
            <a:prstGeom prst="bentConnector5">
              <a:avLst>
                <a:gd name="adj1" fmla="val -106251"/>
                <a:gd name="adj2" fmla="val 48381"/>
                <a:gd name="adj3" fmla="val 2062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900FA7C-C052-6E53-115C-CA439D99ACCE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7491439" y="2137705"/>
              <a:ext cx="198058" cy="21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3D5E8337-7607-9DCD-36C6-42C56318C616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H="1" flipV="1">
              <a:off x="9290053" y="1517122"/>
              <a:ext cx="125205" cy="1885987"/>
            </a:xfrm>
            <a:prstGeom prst="bentConnector4">
              <a:avLst>
                <a:gd name="adj1" fmla="val -182581"/>
                <a:gd name="adj2" fmla="val 717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순서도: 판단 27">
              <a:extLst>
                <a:ext uri="{FF2B5EF4-FFF2-40B4-BE49-F238E27FC236}">
                  <a16:creationId xmlns:a16="http://schemas.microsoft.com/office/drawing/2014/main" id="{A034E66A-D587-D31E-4396-B6A36F14A920}"/>
                </a:ext>
              </a:extLst>
            </p:cNvPr>
            <p:cNvSpPr/>
            <p:nvPr/>
          </p:nvSpPr>
          <p:spPr>
            <a:xfrm>
              <a:off x="8802855" y="4258785"/>
              <a:ext cx="3297136" cy="1135007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앞면인가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object detection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C0F73283-0D18-EC1A-0DBC-83A39CD5CE4C}"/>
                </a:ext>
              </a:extLst>
            </p:cNvPr>
            <p:cNvCxnSpPr>
              <a:cxnSpLocks/>
              <a:stCxn id="28" idx="2"/>
              <a:endCxn id="18" idx="0"/>
            </p:cNvCxnSpPr>
            <p:nvPr/>
          </p:nvCxnSpPr>
          <p:spPr>
            <a:xfrm rot="5400000">
              <a:off x="9864486" y="5360299"/>
              <a:ext cx="553444" cy="6204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3DDD79-9DC8-B5C3-D440-31D7B132BF52}"/>
                </a:ext>
              </a:extLst>
            </p:cNvPr>
            <p:cNvSpPr txBox="1"/>
            <p:nvPr/>
          </p:nvSpPr>
          <p:spPr>
            <a:xfrm>
              <a:off x="9706879" y="5303638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9B49D8AE-678A-2067-289C-FD3E60342A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67898" y="4258785"/>
              <a:ext cx="1648568" cy="567504"/>
            </a:xfrm>
            <a:prstGeom prst="bentConnector4">
              <a:avLst>
                <a:gd name="adj1" fmla="val -13867"/>
                <a:gd name="adj2" fmla="val 1402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9D4335-4448-2742-3D41-4C88693DF0F5}"/>
                </a:ext>
              </a:extLst>
            </p:cNvPr>
            <p:cNvSpPr txBox="1"/>
            <p:nvPr/>
          </p:nvSpPr>
          <p:spPr>
            <a:xfrm>
              <a:off x="11863388" y="4373260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1CA38C6-E0B9-711A-2EA7-144D339E78B0}"/>
              </a:ext>
            </a:extLst>
          </p:cNvPr>
          <p:cNvSpPr txBox="1"/>
          <p:nvPr/>
        </p:nvSpPr>
        <p:spPr>
          <a:xfrm flipH="1">
            <a:off x="7265348" y="2566280"/>
            <a:ext cx="4895393" cy="1362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4242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약상자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4242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글자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4242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OCR</a:t>
            </a: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약상자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앞면의 약품명을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받아옴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제목 4">
            <a:extLst>
              <a:ext uri="{FF2B5EF4-FFF2-40B4-BE49-F238E27FC236}">
                <a16:creationId xmlns:a16="http://schemas.microsoft.com/office/drawing/2014/main" id="{DB4E0F4E-EA62-6358-76AC-14A084575052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제목 4">
            <a:extLst>
              <a:ext uri="{FF2B5EF4-FFF2-40B4-BE49-F238E27FC236}">
                <a16:creationId xmlns:a16="http://schemas.microsoft.com/office/drawing/2014/main" id="{9D2D05F3-327F-417A-64E9-801BDD784DB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296387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2D2B9D-2282-967F-0093-ADE26611A299}"/>
              </a:ext>
            </a:extLst>
          </p:cNvPr>
          <p:cNvGrpSpPr/>
          <p:nvPr/>
        </p:nvGrpSpPr>
        <p:grpSpPr>
          <a:xfrm>
            <a:off x="571721" y="821653"/>
            <a:ext cx="6665823" cy="5770951"/>
            <a:chOff x="5670771" y="781251"/>
            <a:chExt cx="6665823" cy="577095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2CB9BF-FD6B-5AF5-95C0-1321A24852B9}"/>
                </a:ext>
              </a:extLst>
            </p:cNvPr>
            <p:cNvSpPr/>
            <p:nvPr/>
          </p:nvSpPr>
          <p:spPr>
            <a:xfrm>
              <a:off x="6776525" y="5982385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 복약 안내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D8CBCC-9257-C865-775C-CA2033BD4B9D}"/>
                </a:ext>
              </a:extLst>
            </p:cNvPr>
            <p:cNvSpPr/>
            <p:nvPr/>
          </p:nvSpPr>
          <p:spPr>
            <a:xfrm>
              <a:off x="6776774" y="5188008"/>
              <a:ext cx="1640541" cy="569817"/>
            </a:xfrm>
            <a:prstGeom prst="rect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식약처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검색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69EC4CB-21C0-72A4-E5D7-52E919266DED}"/>
                </a:ext>
              </a:extLst>
            </p:cNvPr>
            <p:cNvSpPr/>
            <p:nvPr/>
          </p:nvSpPr>
          <p:spPr>
            <a:xfrm>
              <a:off x="6771274" y="781251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78FFBA-BC81-1711-8C1B-AC0EC165EF8E}"/>
                </a:ext>
              </a:extLst>
            </p:cNvPr>
            <p:cNvSpPr/>
            <p:nvPr/>
          </p:nvSpPr>
          <p:spPr>
            <a:xfrm>
              <a:off x="6771273" y="1469935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88EBBDC-6BA7-5D70-6363-E3AC1AA4D47D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7591544" y="1342103"/>
              <a:ext cx="1" cy="12783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3FC91B-706B-C213-B402-BE7BAB82AD39}"/>
                </a:ext>
              </a:extLst>
            </p:cNvPr>
            <p:cNvSpPr/>
            <p:nvPr/>
          </p:nvSpPr>
          <p:spPr>
            <a:xfrm>
              <a:off x="6769121" y="2237810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상비약 상자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4A630342-5BB1-DD95-E973-309A510E1965}"/>
                </a:ext>
              </a:extLst>
            </p:cNvPr>
            <p:cNvSpPr/>
            <p:nvPr/>
          </p:nvSpPr>
          <p:spPr>
            <a:xfrm>
              <a:off x="5670771" y="3049710"/>
              <a:ext cx="3843971" cy="1424226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75B8E24E-21D5-08FD-9F00-6523D14BF29D}"/>
                </a:ext>
              </a:extLst>
            </p:cNvPr>
            <p:cNvCxnSpPr>
              <a:cxnSpLocks/>
              <a:stCxn id="14" idx="3"/>
              <a:endCxn id="20" idx="2"/>
            </p:cNvCxnSpPr>
            <p:nvPr/>
          </p:nvCxnSpPr>
          <p:spPr>
            <a:xfrm flipV="1">
              <a:off x="9514742" y="3149274"/>
              <a:ext cx="780907" cy="612549"/>
            </a:xfrm>
            <a:prstGeom prst="bentConnector2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CFAEC6-A3F8-38CE-C590-A5C00D86B1FD}"/>
                </a:ext>
              </a:extLst>
            </p:cNvPr>
            <p:cNvSpPr txBox="1"/>
            <p:nvPr/>
          </p:nvSpPr>
          <p:spPr>
            <a:xfrm>
              <a:off x="9440285" y="3400424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E0F5D8-8279-CE9A-44C5-4FD6FE36A67D}"/>
                </a:ext>
              </a:extLst>
            </p:cNvPr>
            <p:cNvSpPr/>
            <p:nvPr/>
          </p:nvSpPr>
          <p:spPr>
            <a:xfrm>
              <a:off x="9010722" y="594723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F179CE-8918-B865-468F-AFFD0A5D8209}"/>
                </a:ext>
              </a:extLst>
            </p:cNvPr>
            <p:cNvSpPr txBox="1"/>
            <p:nvPr/>
          </p:nvSpPr>
          <p:spPr>
            <a:xfrm>
              <a:off x="7026415" y="4446036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C5D94F8-290F-46B7-BF68-AE6F053FBA22}"/>
                </a:ext>
              </a:extLst>
            </p:cNvPr>
            <p:cNvSpPr/>
            <p:nvPr/>
          </p:nvSpPr>
          <p:spPr>
            <a:xfrm>
              <a:off x="9475378" y="2397514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제어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ABF1DF93-48D6-3D54-B717-281C57430C4E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>
              <a:off x="7484641" y="5869981"/>
              <a:ext cx="224560" cy="2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5F96FEB-D3E4-3610-C4F8-88975389AA91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5400000" flipH="1">
              <a:off x="8049496" y="4735557"/>
              <a:ext cx="1329045" cy="2233948"/>
            </a:xfrm>
            <a:prstGeom prst="bentConnector5">
              <a:avLst>
                <a:gd name="adj1" fmla="val -17200"/>
                <a:gd name="adj2" fmla="val 50000"/>
                <a:gd name="adj3" fmla="val 1172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37E2EB0-98DD-BDBF-B7BC-792B87FF253B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7470033" y="2926985"/>
              <a:ext cx="242083" cy="33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372E9ABC-B5D2-6534-FAA8-0F0A0705CDFE}"/>
                </a:ext>
              </a:extLst>
            </p:cNvPr>
            <p:cNvCxnSpPr>
              <a:cxnSpLocks/>
              <a:stCxn id="14" idx="2"/>
              <a:endCxn id="28" idx="0"/>
            </p:cNvCxnSpPr>
            <p:nvPr/>
          </p:nvCxnSpPr>
          <p:spPr>
            <a:xfrm rot="5400000" flipH="1" flipV="1">
              <a:off x="8914514" y="2937028"/>
              <a:ext cx="215151" cy="2858666"/>
            </a:xfrm>
            <a:prstGeom prst="bentConnector5">
              <a:avLst>
                <a:gd name="adj1" fmla="val -106251"/>
                <a:gd name="adj2" fmla="val 48381"/>
                <a:gd name="adj3" fmla="val 2062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509F43F8-E627-236D-CA5E-032C331D26F6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7491439" y="2137705"/>
              <a:ext cx="198058" cy="21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549C11A3-59DF-F92D-012A-5E525E1ABFB7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H="1" flipV="1">
              <a:off x="9290053" y="1517122"/>
              <a:ext cx="125205" cy="1885987"/>
            </a:xfrm>
            <a:prstGeom prst="bentConnector4">
              <a:avLst>
                <a:gd name="adj1" fmla="val -182581"/>
                <a:gd name="adj2" fmla="val 717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순서도: 판단 27">
              <a:extLst>
                <a:ext uri="{FF2B5EF4-FFF2-40B4-BE49-F238E27FC236}">
                  <a16:creationId xmlns:a16="http://schemas.microsoft.com/office/drawing/2014/main" id="{50A883D7-29ED-1FA2-C1F3-2A67F7F35651}"/>
                </a:ext>
              </a:extLst>
            </p:cNvPr>
            <p:cNvSpPr/>
            <p:nvPr/>
          </p:nvSpPr>
          <p:spPr>
            <a:xfrm>
              <a:off x="8802855" y="4258785"/>
              <a:ext cx="3297136" cy="1135007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앞면인가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object detection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B6E759A0-5B25-663E-5E78-5DA55726CD2E}"/>
                </a:ext>
              </a:extLst>
            </p:cNvPr>
            <p:cNvCxnSpPr>
              <a:cxnSpLocks/>
              <a:stCxn id="28" idx="2"/>
              <a:endCxn id="18" idx="0"/>
            </p:cNvCxnSpPr>
            <p:nvPr/>
          </p:nvCxnSpPr>
          <p:spPr>
            <a:xfrm rot="5400000">
              <a:off x="9864486" y="5360299"/>
              <a:ext cx="553444" cy="6204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BCB33F-20E5-F3BA-AB28-76D2D45B8CE8}"/>
                </a:ext>
              </a:extLst>
            </p:cNvPr>
            <p:cNvSpPr txBox="1"/>
            <p:nvPr/>
          </p:nvSpPr>
          <p:spPr>
            <a:xfrm>
              <a:off x="9706879" y="5303638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5D8EA4E7-B3C5-ED16-2286-7F36A01D41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67898" y="4258785"/>
              <a:ext cx="1648568" cy="567504"/>
            </a:xfrm>
            <a:prstGeom prst="bentConnector4">
              <a:avLst>
                <a:gd name="adj1" fmla="val -13867"/>
                <a:gd name="adj2" fmla="val 1402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2C47C2-429F-094C-5829-5C23A443B5D0}"/>
                </a:ext>
              </a:extLst>
            </p:cNvPr>
            <p:cNvSpPr txBox="1"/>
            <p:nvPr/>
          </p:nvSpPr>
          <p:spPr>
            <a:xfrm>
              <a:off x="11863388" y="4373260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0C999BB-37E0-4402-D670-910A0F37CF7F}"/>
              </a:ext>
            </a:extLst>
          </p:cNvPr>
          <p:cNvSpPr txBox="1"/>
          <p:nvPr/>
        </p:nvSpPr>
        <p:spPr>
          <a:xfrm flipH="1">
            <a:off x="7413667" y="2137419"/>
            <a:ext cx="4546132" cy="3393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4242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식약처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4242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4242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4242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검색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4242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약품명으로 의약품 정보 검색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식품의약품안전처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‘e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약은요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정확한 복약 정보 및 부작용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주의사항 등 검색 가능 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제목 4">
            <a:extLst>
              <a:ext uri="{FF2B5EF4-FFF2-40B4-BE49-F238E27FC236}">
                <a16:creationId xmlns:a16="http://schemas.microsoft.com/office/drawing/2014/main" id="{2C3CE276-9230-E206-DFF0-1B9A2D0A049C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제목 4">
            <a:extLst>
              <a:ext uri="{FF2B5EF4-FFF2-40B4-BE49-F238E27FC236}">
                <a16:creationId xmlns:a16="http://schemas.microsoft.com/office/drawing/2014/main" id="{A0AB44D7-32C9-22AB-1E80-FCEC70FB7382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415918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7A5B50-DEC5-7D15-2776-FD8D1F4F229A}"/>
              </a:ext>
            </a:extLst>
          </p:cNvPr>
          <p:cNvSpPr txBox="1"/>
          <p:nvPr/>
        </p:nvSpPr>
        <p:spPr>
          <a:xfrm flipH="1">
            <a:off x="328612" y="1446122"/>
            <a:ext cx="10757309" cy="5472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식품의약품안전처 ‘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약은요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BFAE5D1-738C-E258-EAF6-33BA34F8FE9C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>
            <a:extLst>
              <a:ext uri="{FF2B5EF4-FFF2-40B4-BE49-F238E27FC236}">
                <a16:creationId xmlns:a16="http://schemas.microsoft.com/office/drawing/2014/main" id="{8C842B97-F916-C494-D7B9-65C6B0A5CC82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36/49p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DE65AF6-720F-9F9C-9E89-AB51EA592666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2D19F3-2972-DB55-B8AB-8C963085360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제목 4">
              <a:extLst>
                <a:ext uri="{FF2B5EF4-FFF2-40B4-BE49-F238E27FC236}">
                  <a16:creationId xmlns:a16="http://schemas.microsoft.com/office/drawing/2014/main" id="{D4531746-62BF-29DA-4F58-B893C475E268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57A364-515F-7F2B-98EA-778F52511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639" y="2073841"/>
            <a:ext cx="4199536" cy="452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0A7D87-52C1-2E8C-4C9B-927726BEA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186" y="2396373"/>
            <a:ext cx="2964277" cy="3561179"/>
          </a:xfrm>
          <a:prstGeom prst="rect">
            <a:avLst/>
          </a:prstGeom>
        </p:spPr>
      </p:pic>
      <p:sp>
        <p:nvSpPr>
          <p:cNvPr id="2" name="제목 4">
            <a:extLst>
              <a:ext uri="{FF2B5EF4-FFF2-40B4-BE49-F238E27FC236}">
                <a16:creationId xmlns:a16="http://schemas.microsoft.com/office/drawing/2014/main" id="{B53603ED-34E1-8A25-D8B1-AA85A185AE57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B1E1A245-02A1-2EF5-C7E1-EE705A4A73CF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51743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37/49p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730972" y="913402"/>
            <a:ext cx="3709643" cy="478382"/>
            <a:chOff x="429583" y="1095087"/>
            <a:chExt cx="3709643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429583" y="1095087"/>
              <a:ext cx="3709643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2939DB-F6CF-B20B-FED5-D670E7D6F4FF}"/>
              </a:ext>
            </a:extLst>
          </p:cNvPr>
          <p:cNvGrpSpPr/>
          <p:nvPr/>
        </p:nvGrpSpPr>
        <p:grpSpPr>
          <a:xfrm>
            <a:off x="594581" y="811314"/>
            <a:ext cx="6665823" cy="5770951"/>
            <a:chOff x="5670771" y="781251"/>
            <a:chExt cx="6665823" cy="577095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31902F4-D412-AB0D-2C8E-C411B127533A}"/>
                </a:ext>
              </a:extLst>
            </p:cNvPr>
            <p:cNvSpPr/>
            <p:nvPr/>
          </p:nvSpPr>
          <p:spPr>
            <a:xfrm>
              <a:off x="6776525" y="5982385"/>
              <a:ext cx="1640541" cy="569817"/>
            </a:xfrm>
            <a:prstGeom prst="rect">
              <a:avLst/>
            </a:prstGeom>
            <a:solidFill>
              <a:srgbClr val="2564F7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 기반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 복약 안내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9399F2-F3EA-697E-30E4-430E4241B001}"/>
                </a:ext>
              </a:extLst>
            </p:cNvPr>
            <p:cNvSpPr/>
            <p:nvPr/>
          </p:nvSpPr>
          <p:spPr>
            <a:xfrm>
              <a:off x="6776774" y="5188008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식약처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의약품 정보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검색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CAF2C33-77C0-5186-E4D8-65B7C2236A1D}"/>
                </a:ext>
              </a:extLst>
            </p:cNvPr>
            <p:cNvSpPr/>
            <p:nvPr/>
          </p:nvSpPr>
          <p:spPr>
            <a:xfrm>
              <a:off x="6771274" y="781251"/>
              <a:ext cx="1640541" cy="5608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Start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F01D203-803C-CCA5-CC9C-AB701FB9C671}"/>
                </a:ext>
              </a:extLst>
            </p:cNvPr>
            <p:cNvSpPr/>
            <p:nvPr/>
          </p:nvSpPr>
          <p:spPr>
            <a:xfrm>
              <a:off x="6771273" y="1469935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음성인식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TTS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E462CE0-BEF9-5EDD-41C8-4C29BB1CD83E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7591544" y="1342103"/>
              <a:ext cx="1" cy="12783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97E55FD-4537-E516-1A06-9B92C0AD9750}"/>
                </a:ext>
              </a:extLst>
            </p:cNvPr>
            <p:cNvSpPr/>
            <p:nvPr/>
          </p:nvSpPr>
          <p:spPr>
            <a:xfrm>
              <a:off x="6769121" y="2237810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상비약 상자 촬영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연결</a:t>
              </a: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7C276EEF-9925-5471-3227-0416D5BCFFD5}"/>
                </a:ext>
              </a:extLst>
            </p:cNvPr>
            <p:cNvSpPr/>
            <p:nvPr/>
          </p:nvSpPr>
          <p:spPr>
            <a:xfrm>
              <a:off x="5670771" y="3049710"/>
              <a:ext cx="3843971" cy="1424226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화면 상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적정한 거리의 </a:t>
              </a:r>
              <a:endPara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정중앙에 위치해 있는가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classification</a:t>
              </a:r>
              <a:r>
                <a:rPr kumimoji="0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622DF4A-B5EC-C64E-A970-00EC41D4AC53}"/>
                </a:ext>
              </a:extLst>
            </p:cNvPr>
            <p:cNvCxnSpPr>
              <a:cxnSpLocks/>
              <a:stCxn id="14" idx="3"/>
              <a:endCxn id="20" idx="2"/>
            </p:cNvCxnSpPr>
            <p:nvPr/>
          </p:nvCxnSpPr>
          <p:spPr>
            <a:xfrm flipV="1">
              <a:off x="9514742" y="3149274"/>
              <a:ext cx="780907" cy="612549"/>
            </a:xfrm>
            <a:prstGeom prst="bentConnector2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03DD98-295E-8580-05CA-447A7CAC3198}"/>
                </a:ext>
              </a:extLst>
            </p:cNvPr>
            <p:cNvSpPr txBox="1"/>
            <p:nvPr/>
          </p:nvSpPr>
          <p:spPr>
            <a:xfrm>
              <a:off x="9440285" y="3400424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D951CD8-64CD-FF8E-F049-3332CC720755}"/>
                </a:ext>
              </a:extLst>
            </p:cNvPr>
            <p:cNvSpPr/>
            <p:nvPr/>
          </p:nvSpPr>
          <p:spPr>
            <a:xfrm>
              <a:off x="9010722" y="5947236"/>
              <a:ext cx="1640541" cy="56981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글자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OCR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AEE623-F85B-6800-43DA-4BC4E84A094A}"/>
                </a:ext>
              </a:extLst>
            </p:cNvPr>
            <p:cNvSpPr txBox="1"/>
            <p:nvPr/>
          </p:nvSpPr>
          <p:spPr>
            <a:xfrm>
              <a:off x="7026415" y="4446036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F1AEE7A-7DF8-C54E-8940-F881BBB51EA3}"/>
                </a:ext>
              </a:extLst>
            </p:cNvPr>
            <p:cNvSpPr/>
            <p:nvPr/>
          </p:nvSpPr>
          <p:spPr>
            <a:xfrm>
              <a:off x="9475378" y="2397514"/>
              <a:ext cx="1640541" cy="751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음성으로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카메라 위치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BEB7B1">
                    <a:lumMod val="50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EB7B1">
                      <a:lumMod val="50000"/>
                    </a:srgb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제어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6EFF356B-CE78-E38F-A282-F5BBFFEEA9E2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>
              <a:off x="7484641" y="5869981"/>
              <a:ext cx="224560" cy="2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8EF32ABA-35E9-7F74-F83B-51FF511D8F51}"/>
                </a:ext>
              </a:extLst>
            </p:cNvPr>
            <p:cNvCxnSpPr>
              <a:cxnSpLocks/>
              <a:stCxn id="18" idx="2"/>
              <a:endCxn id="5" idx="0"/>
            </p:cNvCxnSpPr>
            <p:nvPr/>
          </p:nvCxnSpPr>
          <p:spPr>
            <a:xfrm rot="5400000" flipH="1">
              <a:off x="8049496" y="4735557"/>
              <a:ext cx="1329045" cy="2233948"/>
            </a:xfrm>
            <a:prstGeom prst="bentConnector5">
              <a:avLst>
                <a:gd name="adj1" fmla="val -17200"/>
                <a:gd name="adj2" fmla="val 50000"/>
                <a:gd name="adj3" fmla="val 1172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45D4948C-D91E-7B2D-1437-D9365B5AF17A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rot="16200000" flipH="1">
              <a:off x="7470033" y="2926985"/>
              <a:ext cx="242083" cy="33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2D6FA184-1509-7714-7407-5417350AFA51}"/>
                </a:ext>
              </a:extLst>
            </p:cNvPr>
            <p:cNvCxnSpPr>
              <a:cxnSpLocks/>
              <a:stCxn id="14" idx="2"/>
              <a:endCxn id="28" idx="0"/>
            </p:cNvCxnSpPr>
            <p:nvPr/>
          </p:nvCxnSpPr>
          <p:spPr>
            <a:xfrm rot="5400000" flipH="1" flipV="1">
              <a:off x="8914514" y="2937028"/>
              <a:ext cx="215151" cy="2858666"/>
            </a:xfrm>
            <a:prstGeom prst="bentConnector5">
              <a:avLst>
                <a:gd name="adj1" fmla="val -106251"/>
                <a:gd name="adj2" fmla="val 48381"/>
                <a:gd name="adj3" fmla="val 20625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4ED428F5-E3F1-9FF4-624A-3AB96782FC98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7491439" y="2137705"/>
              <a:ext cx="198058" cy="21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33942745-E724-309F-A847-90E2CB17E4A4}"/>
                </a:ext>
              </a:extLst>
            </p:cNvPr>
            <p:cNvCxnSpPr>
              <a:cxnSpLocks/>
              <a:stCxn id="20" idx="0"/>
              <a:endCxn id="13" idx="3"/>
            </p:cNvCxnSpPr>
            <p:nvPr/>
          </p:nvCxnSpPr>
          <p:spPr>
            <a:xfrm rot="16200000" flipH="1" flipV="1">
              <a:off x="9290053" y="1517122"/>
              <a:ext cx="125205" cy="1885987"/>
            </a:xfrm>
            <a:prstGeom prst="bentConnector4">
              <a:avLst>
                <a:gd name="adj1" fmla="val -182581"/>
                <a:gd name="adj2" fmla="val 717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순서도: 판단 27">
              <a:extLst>
                <a:ext uri="{FF2B5EF4-FFF2-40B4-BE49-F238E27FC236}">
                  <a16:creationId xmlns:a16="http://schemas.microsoft.com/office/drawing/2014/main" id="{0EB9AF4E-0323-EEBF-CB33-820355FCA290}"/>
                </a:ext>
              </a:extLst>
            </p:cNvPr>
            <p:cNvSpPr/>
            <p:nvPr/>
          </p:nvSpPr>
          <p:spPr>
            <a:xfrm>
              <a:off x="8802855" y="4258785"/>
              <a:ext cx="3297136" cy="1135007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약상자가 앞면인가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object detection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D5B5B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D5B5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7E42A830-D668-AD11-4181-3F69FEEDB008}"/>
                </a:ext>
              </a:extLst>
            </p:cNvPr>
            <p:cNvCxnSpPr>
              <a:cxnSpLocks/>
              <a:stCxn id="28" idx="2"/>
              <a:endCxn id="18" idx="0"/>
            </p:cNvCxnSpPr>
            <p:nvPr/>
          </p:nvCxnSpPr>
          <p:spPr>
            <a:xfrm rot="5400000">
              <a:off x="9864486" y="5360299"/>
              <a:ext cx="553444" cy="62043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87F71D-2287-257B-414B-AB9C3E5BB478}"/>
                </a:ext>
              </a:extLst>
            </p:cNvPr>
            <p:cNvSpPr txBox="1"/>
            <p:nvPr/>
          </p:nvSpPr>
          <p:spPr>
            <a:xfrm>
              <a:off x="9706879" y="5303638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564F7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YES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A0AFF27A-9267-2AC0-4757-94D83F7E4A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67898" y="4258785"/>
              <a:ext cx="1648568" cy="567504"/>
            </a:xfrm>
            <a:prstGeom prst="bentConnector4">
              <a:avLst>
                <a:gd name="adj1" fmla="val -13867"/>
                <a:gd name="adj2" fmla="val 1402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0ED68B-6F40-5676-7B36-83485F864010}"/>
                </a:ext>
              </a:extLst>
            </p:cNvPr>
            <p:cNvSpPr txBox="1"/>
            <p:nvPr/>
          </p:nvSpPr>
          <p:spPr>
            <a:xfrm>
              <a:off x="11863388" y="4373260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NO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A38330-DA90-F75B-7FBC-42E07143C623}"/>
              </a:ext>
            </a:extLst>
          </p:cNvPr>
          <p:cNvSpPr txBox="1"/>
          <p:nvPr/>
        </p:nvSpPr>
        <p:spPr>
          <a:xfrm flipH="1">
            <a:off x="6818486" y="2588858"/>
            <a:ext cx="5150341" cy="1362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444242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의약품 정보 기반 음성 복약 안내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444242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3A3838">
                  <a:lumMod val="95000"/>
                  <a:lumOff val="5000"/>
                </a:srgbClr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1007943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복약 정보 텍스트를 음성으로 안내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TTS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3A3838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34" name="제목 4">
            <a:extLst>
              <a:ext uri="{FF2B5EF4-FFF2-40B4-BE49-F238E27FC236}">
                <a16:creationId xmlns:a16="http://schemas.microsoft.com/office/drawing/2014/main" id="{16F231E5-C59C-3A84-1A78-4889D9112203}"/>
              </a:ext>
            </a:extLst>
          </p:cNvPr>
          <p:cNvSpPr txBox="1">
            <a:spLocks/>
          </p:cNvSpPr>
          <p:nvPr/>
        </p:nvSpPr>
        <p:spPr>
          <a:xfrm>
            <a:off x="8991601" y="285683"/>
            <a:ext cx="2871788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제목 4">
            <a:extLst>
              <a:ext uri="{FF2B5EF4-FFF2-40B4-BE49-F238E27FC236}">
                <a16:creationId xmlns:a16="http://schemas.microsoft.com/office/drawing/2014/main" id="{10B134B4-99C1-378C-36E4-307802835FD0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Ⅲ.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3184345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201">
            <a:extLst>
              <a:ext uri="{FF2B5EF4-FFF2-40B4-BE49-F238E27FC236}">
                <a16:creationId xmlns:a16="http://schemas.microsoft.com/office/drawing/2014/main" id="{55F5924D-2E76-F141-805A-D24F156A4F52}"/>
              </a:ext>
            </a:extLst>
          </p:cNvPr>
          <p:cNvSpPr/>
          <p:nvPr/>
        </p:nvSpPr>
        <p:spPr>
          <a:xfrm>
            <a:off x="0" y="0"/>
            <a:ext cx="12192000" cy="1933575"/>
          </a:xfrm>
          <a:custGeom>
            <a:avLst/>
            <a:gdLst>
              <a:gd name="connsiteX0" fmla="*/ 0 w 7396162"/>
              <a:gd name="connsiteY0" fmla="*/ 0 h 5143500"/>
              <a:gd name="connsiteX1" fmla="*/ 7396163 w 7396162"/>
              <a:gd name="connsiteY1" fmla="*/ 0 h 5143500"/>
              <a:gd name="connsiteX2" fmla="*/ 7396163 w 7396162"/>
              <a:gd name="connsiteY2" fmla="*/ 5143500 h 5143500"/>
              <a:gd name="connsiteX3" fmla="*/ 0 w 739616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162" h="5143500">
                <a:moveTo>
                  <a:pt x="0" y="0"/>
                </a:moveTo>
                <a:lnTo>
                  <a:pt x="7396163" y="0"/>
                </a:lnTo>
                <a:lnTo>
                  <a:pt x="739616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56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E7999DF7-00B7-2C02-50C9-8E7FACDB37BF}"/>
              </a:ext>
            </a:extLst>
          </p:cNvPr>
          <p:cNvSpPr txBox="1">
            <a:spLocks/>
          </p:cNvSpPr>
          <p:nvPr/>
        </p:nvSpPr>
        <p:spPr>
          <a:xfrm>
            <a:off x="845376" y="1022692"/>
            <a:ext cx="11134421" cy="551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시각 장애인을 위한 복약 지도 서비스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,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medirection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F10AA9-7F6D-94BF-3D6B-3DDEFEE6F0BF}"/>
              </a:ext>
            </a:extLst>
          </p:cNvPr>
          <p:cNvGrpSpPr/>
          <p:nvPr/>
        </p:nvGrpSpPr>
        <p:grpSpPr>
          <a:xfrm>
            <a:off x="845376" y="2596851"/>
            <a:ext cx="2928538" cy="1507441"/>
            <a:chOff x="5394960" y="948597"/>
            <a:chExt cx="2928538" cy="15074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C5A930-B17F-0DCD-1D1A-F3415BE718A6}"/>
                </a:ext>
              </a:extLst>
            </p:cNvPr>
            <p:cNvSpPr/>
            <p:nvPr/>
          </p:nvSpPr>
          <p:spPr>
            <a:xfrm>
              <a:off x="5394960" y="1043847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3" name="제목 4">
              <a:extLst>
                <a:ext uri="{FF2B5EF4-FFF2-40B4-BE49-F238E27FC236}">
                  <a16:creationId xmlns:a16="http://schemas.microsoft.com/office/drawing/2014/main" id="{D5A4C409-27F6-4126-A9E4-B3037848F1BC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94859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Ⅰ.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팀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17" name="제목 4">
              <a:extLst>
                <a:ext uri="{FF2B5EF4-FFF2-40B4-BE49-F238E27FC236}">
                  <a16:creationId xmlns:a16="http://schemas.microsoft.com/office/drawing/2014/main" id="{4684A62F-9A36-6BCB-FF5F-1B6DEBF21BB3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1422215"/>
              <a:ext cx="2463879" cy="103382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팀 구성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및 역할 분담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351CE7-2A02-29A2-704D-4C25C456DA54}"/>
              </a:ext>
            </a:extLst>
          </p:cNvPr>
          <p:cNvGrpSpPr/>
          <p:nvPr/>
        </p:nvGrpSpPr>
        <p:grpSpPr>
          <a:xfrm>
            <a:off x="3678072" y="2596849"/>
            <a:ext cx="3198441" cy="1507443"/>
            <a:chOff x="5394960" y="2373931"/>
            <a:chExt cx="3198441" cy="150744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8E5E0A-5DEB-F177-53E0-C0FC34BF639E}"/>
                </a:ext>
              </a:extLst>
            </p:cNvPr>
            <p:cNvSpPr/>
            <p:nvPr/>
          </p:nvSpPr>
          <p:spPr>
            <a:xfrm>
              <a:off x="5394960" y="246918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24" name="제목 4">
              <a:extLst>
                <a:ext uri="{FF2B5EF4-FFF2-40B4-BE49-F238E27FC236}">
                  <a16:creationId xmlns:a16="http://schemas.microsoft.com/office/drawing/2014/main" id="{3ADC2072-CC84-0873-CC8E-E07642A83680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2373931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Ⅱ.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배경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25" name="제목 4">
              <a:extLst>
                <a:ext uri="{FF2B5EF4-FFF2-40B4-BE49-F238E27FC236}">
                  <a16:creationId xmlns:a16="http://schemas.microsoft.com/office/drawing/2014/main" id="{03824C78-B3BC-7EC6-F9D4-322AA1BEA86F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2847550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문제 정의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목표 고객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솔루션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4.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시장 분석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29BDDE-318C-4A82-0FA3-18C6A9DDC13B}"/>
              </a:ext>
            </a:extLst>
          </p:cNvPr>
          <p:cNvGrpSpPr/>
          <p:nvPr/>
        </p:nvGrpSpPr>
        <p:grpSpPr>
          <a:xfrm>
            <a:off x="5841899" y="2596849"/>
            <a:ext cx="3705568" cy="1279123"/>
            <a:chOff x="5394960" y="4682115"/>
            <a:chExt cx="3705568" cy="127912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D765FF-B501-3522-A75F-9F410091382C}"/>
                </a:ext>
              </a:extLst>
            </p:cNvPr>
            <p:cNvSpPr/>
            <p:nvPr/>
          </p:nvSpPr>
          <p:spPr>
            <a:xfrm>
              <a:off x="5394960" y="4780435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28" name="제목 4">
              <a:extLst>
                <a:ext uri="{FF2B5EF4-FFF2-40B4-BE49-F238E27FC236}">
                  <a16:creationId xmlns:a16="http://schemas.microsoft.com/office/drawing/2014/main" id="{565F27F9-C804-1CD9-63DA-A4BE07A98CEE}"/>
                </a:ext>
              </a:extLst>
            </p:cNvPr>
            <p:cNvSpPr txBox="1">
              <a:spLocks/>
            </p:cNvSpPr>
            <p:nvPr/>
          </p:nvSpPr>
          <p:spPr>
            <a:xfrm>
              <a:off x="5765072" y="4682115"/>
              <a:ext cx="3335456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Ⅲ.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서비스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29" name="제목 4">
              <a:extLst>
                <a:ext uri="{FF2B5EF4-FFF2-40B4-BE49-F238E27FC236}">
                  <a16:creationId xmlns:a16="http://schemas.microsoft.com/office/drawing/2014/main" id="{EBCD481A-DB00-3681-0D71-DE579A9033B3}"/>
                </a:ext>
              </a:extLst>
            </p:cNvPr>
            <p:cNvSpPr txBox="1">
              <a:spLocks/>
            </p:cNvSpPr>
            <p:nvPr/>
          </p:nvSpPr>
          <p:spPr>
            <a:xfrm>
              <a:off x="5859620" y="5158803"/>
              <a:ext cx="2733782" cy="80243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서비스 시나리오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주요 기능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주요 기술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44A634-3C24-6156-C5C9-C9E2CACC802D}"/>
              </a:ext>
            </a:extLst>
          </p:cNvPr>
          <p:cNvGrpSpPr/>
          <p:nvPr/>
        </p:nvGrpSpPr>
        <p:grpSpPr>
          <a:xfrm>
            <a:off x="8747131" y="2596849"/>
            <a:ext cx="3334074" cy="1512205"/>
            <a:chOff x="8734101" y="943833"/>
            <a:chExt cx="3334074" cy="1512205"/>
          </a:xfrm>
        </p:grpSpPr>
        <p:sp>
          <p:nvSpPr>
            <p:cNvPr id="31" name="제목 4">
              <a:extLst>
                <a:ext uri="{FF2B5EF4-FFF2-40B4-BE49-F238E27FC236}">
                  <a16:creationId xmlns:a16="http://schemas.microsoft.com/office/drawing/2014/main" id="{385885D8-D719-EC5D-9C91-A4F59308F6A3}"/>
                </a:ext>
              </a:extLst>
            </p:cNvPr>
            <p:cNvSpPr txBox="1">
              <a:spLocks/>
            </p:cNvSpPr>
            <p:nvPr/>
          </p:nvSpPr>
          <p:spPr>
            <a:xfrm>
              <a:off x="9334393" y="1422214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1.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사업 구체화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수익 구조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예상 매출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4.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기대효과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  <a:p>
              <a:pPr marL="0" marR="0" lvl="0" indent="0" algn="l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5.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차별점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32" name="제목 4">
              <a:extLst>
                <a:ext uri="{FF2B5EF4-FFF2-40B4-BE49-F238E27FC236}">
                  <a16:creationId xmlns:a16="http://schemas.microsoft.com/office/drawing/2014/main" id="{E5A196BB-7C7C-73A2-1B82-5C9F8864EB25}"/>
                </a:ext>
              </a:extLst>
            </p:cNvPr>
            <p:cNvSpPr txBox="1">
              <a:spLocks/>
            </p:cNvSpPr>
            <p:nvPr/>
          </p:nvSpPr>
          <p:spPr>
            <a:xfrm>
              <a:off x="9100528" y="943833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Ⅳ.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사업화 계획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BCFD9C9-634B-6579-E880-8CDB39410E9D}"/>
                </a:ext>
              </a:extLst>
            </p:cNvPr>
            <p:cNvSpPr/>
            <p:nvPr/>
          </p:nvSpPr>
          <p:spPr>
            <a:xfrm>
              <a:off x="8734101" y="106023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371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44/49p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 구체화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2071739" cy="478382"/>
            <a:chOff x="671632" y="1095087"/>
            <a:chExt cx="2071739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기업 형태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7" name="제목 4">
            <a:extLst>
              <a:ext uri="{FF2B5EF4-FFF2-40B4-BE49-F238E27FC236}">
                <a16:creationId xmlns:a16="http://schemas.microsoft.com/office/drawing/2014/main" id="{894440E1-B1D8-AEEA-18B8-7020C912D23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사업화 계획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AF622-7B8A-905B-147B-1C77CD8C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81" y="1763883"/>
            <a:ext cx="2468342" cy="4642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021017-A589-D2B6-85FC-D249CD1B8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6" t="32338" r="13353" b="61779"/>
          <a:stretch/>
        </p:blipFill>
        <p:spPr>
          <a:xfrm>
            <a:off x="1392655" y="1391784"/>
            <a:ext cx="2015394" cy="309789"/>
          </a:xfrm>
          <a:prstGeom prst="rect">
            <a:avLst/>
          </a:prstGeom>
        </p:spPr>
      </p:pic>
      <p:sp>
        <p:nvSpPr>
          <p:cNvPr id="10" name="제목 4">
            <a:extLst>
              <a:ext uri="{FF2B5EF4-FFF2-40B4-BE49-F238E27FC236}">
                <a16:creationId xmlns:a16="http://schemas.microsoft.com/office/drawing/2014/main" id="{06F8DB13-50B3-6F13-C0AF-D522F037EE00}"/>
              </a:ext>
            </a:extLst>
          </p:cNvPr>
          <p:cNvSpPr txBox="1">
            <a:spLocks/>
          </p:cNvSpPr>
          <p:nvPr/>
        </p:nvSpPr>
        <p:spPr>
          <a:xfrm>
            <a:off x="933985" y="637961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메디렉션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451068F-546B-4A33-6451-486299051AE7}"/>
              </a:ext>
            </a:extLst>
          </p:cNvPr>
          <p:cNvSpPr/>
          <p:nvPr/>
        </p:nvSpPr>
        <p:spPr>
          <a:xfrm>
            <a:off x="5078039" y="2389034"/>
            <a:ext cx="5947780" cy="549072"/>
          </a:xfrm>
          <a:prstGeom prst="roundRect">
            <a:avLst>
              <a:gd name="adj" fmla="val 50000"/>
            </a:avLst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Social Venture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365C56-4F0A-C708-DE19-1A4848CE510F}"/>
              </a:ext>
            </a:extLst>
          </p:cNvPr>
          <p:cNvGrpSpPr/>
          <p:nvPr/>
        </p:nvGrpSpPr>
        <p:grpSpPr>
          <a:xfrm>
            <a:off x="5258431" y="3379250"/>
            <a:ext cx="240147" cy="360022"/>
            <a:chOff x="5853859" y="3511368"/>
            <a:chExt cx="240147" cy="36002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0E7DF31-CDAA-E8E4-7456-E39EFE38DA84}"/>
                </a:ext>
              </a:extLst>
            </p:cNvPr>
            <p:cNvSpPr/>
            <p:nvPr/>
          </p:nvSpPr>
          <p:spPr>
            <a:xfrm rot="2496057">
              <a:off x="5853859" y="3755216"/>
              <a:ext cx="152778" cy="45719"/>
            </a:xfrm>
            <a:prstGeom prst="round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9F60063-F7E8-41D9-64AE-87B9732E7FBD}"/>
                </a:ext>
              </a:extLst>
            </p:cNvPr>
            <p:cNvSpPr/>
            <p:nvPr/>
          </p:nvSpPr>
          <p:spPr>
            <a:xfrm rot="7731716">
              <a:off x="5891136" y="3668519"/>
              <a:ext cx="360022" cy="45719"/>
            </a:xfrm>
            <a:prstGeom prst="round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제목 4">
            <a:extLst>
              <a:ext uri="{FF2B5EF4-FFF2-40B4-BE49-F238E27FC236}">
                <a16:creationId xmlns:a16="http://schemas.microsoft.com/office/drawing/2014/main" id="{B7276960-2936-D0BF-5FE9-74965D99B90F}"/>
              </a:ext>
            </a:extLst>
          </p:cNvPr>
          <p:cNvSpPr txBox="1">
            <a:spLocks/>
          </p:cNvSpPr>
          <p:nvPr/>
        </p:nvSpPr>
        <p:spPr>
          <a:xfrm>
            <a:off x="5779842" y="3220793"/>
            <a:ext cx="5125409" cy="183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또는 소수의 기업가가 사회문제를 해결할 혁신적인 아이디어를 상업화하기 위해 설립한 신생기업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0309C0B-2E2C-0235-A92C-123A0BF1DF86}"/>
              </a:ext>
            </a:extLst>
          </p:cNvPr>
          <p:cNvGrpSpPr/>
          <p:nvPr/>
        </p:nvGrpSpPr>
        <p:grpSpPr>
          <a:xfrm>
            <a:off x="5224898" y="4394532"/>
            <a:ext cx="240147" cy="360022"/>
            <a:chOff x="5853859" y="3511368"/>
            <a:chExt cx="240147" cy="360022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8BEA562-C22A-0395-EA59-5DEA78116B58}"/>
                </a:ext>
              </a:extLst>
            </p:cNvPr>
            <p:cNvSpPr/>
            <p:nvPr/>
          </p:nvSpPr>
          <p:spPr>
            <a:xfrm rot="2496057">
              <a:off x="5853859" y="3755216"/>
              <a:ext cx="152778" cy="45719"/>
            </a:xfrm>
            <a:prstGeom prst="round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9667DB9-1928-2720-FC5B-54F0A2F2E6BA}"/>
                </a:ext>
              </a:extLst>
            </p:cNvPr>
            <p:cNvSpPr/>
            <p:nvPr/>
          </p:nvSpPr>
          <p:spPr>
            <a:xfrm rot="7731716">
              <a:off x="5891136" y="3668519"/>
              <a:ext cx="360022" cy="45719"/>
            </a:xfrm>
            <a:prstGeom prst="round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제목 4">
            <a:extLst>
              <a:ext uri="{FF2B5EF4-FFF2-40B4-BE49-F238E27FC236}">
                <a16:creationId xmlns:a16="http://schemas.microsoft.com/office/drawing/2014/main" id="{86586127-C83E-6B21-52F8-624BA3540C8E}"/>
              </a:ext>
            </a:extLst>
          </p:cNvPr>
          <p:cNvSpPr txBox="1">
            <a:spLocks/>
          </p:cNvSpPr>
          <p:nvPr/>
        </p:nvSpPr>
        <p:spPr>
          <a:xfrm>
            <a:off x="5746309" y="4236075"/>
            <a:ext cx="5279510" cy="183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기업가가 혁신적인 기술이나 비즈니스 모델을 통해 사회적 가치와 경제적 가치를 동시에 창출하는 기업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제목 4">
            <a:extLst>
              <a:ext uri="{FF2B5EF4-FFF2-40B4-BE49-F238E27FC236}">
                <a16:creationId xmlns:a16="http://schemas.microsoft.com/office/drawing/2014/main" id="{F042B0E9-6647-6D5D-9ECA-1EA59B6CDD1D}"/>
              </a:ext>
            </a:extLst>
          </p:cNvPr>
          <p:cNvSpPr txBox="1">
            <a:spLocks/>
          </p:cNvSpPr>
          <p:nvPr/>
        </p:nvSpPr>
        <p:spPr>
          <a:xfrm>
            <a:off x="4448663" y="5740549"/>
            <a:ext cx="7414725" cy="3090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85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Ⅰ. </a:t>
            </a:r>
            <a:r>
              <a:rPr lang="ko-KR" altLang="en-US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소개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구성 및 역할 분담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4/49p</a:t>
            </a:r>
          </a:p>
        </p:txBody>
      </p:sp>
      <p:pic>
        <p:nvPicPr>
          <p:cNvPr id="5" name="그림 4" descr="사람, 여자, 빨간색, 실내이(가) 표시된 사진&#10;&#10;자동 생성된 설명">
            <a:extLst>
              <a:ext uri="{FF2B5EF4-FFF2-40B4-BE49-F238E27FC236}">
                <a16:creationId xmlns:a16="http://schemas.microsoft.com/office/drawing/2014/main" id="{CB579E9A-94FB-399E-410A-3E933EE6A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75" y="1564978"/>
            <a:ext cx="2571550" cy="3428734"/>
          </a:xfrm>
          <a:prstGeom prst="rect">
            <a:avLst/>
          </a:prstGeom>
        </p:spPr>
      </p:pic>
      <p:pic>
        <p:nvPicPr>
          <p:cNvPr id="7" name="그림 6" descr="실내, 사람이(가) 표시된 사진&#10;&#10;자동 생성된 설명">
            <a:extLst>
              <a:ext uri="{FF2B5EF4-FFF2-40B4-BE49-F238E27FC236}">
                <a16:creationId xmlns:a16="http://schemas.microsoft.com/office/drawing/2014/main" id="{5BCA6207-FF29-EED5-50F1-5AD685507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31" y="1596639"/>
            <a:ext cx="2572408" cy="3428734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36D5B3E9-A8A3-F91D-609E-3529DB2BA8B5}"/>
              </a:ext>
            </a:extLst>
          </p:cNvPr>
          <p:cNvSpPr txBox="1">
            <a:spLocks/>
          </p:cNvSpPr>
          <p:nvPr/>
        </p:nvSpPr>
        <p:spPr>
          <a:xfrm>
            <a:off x="2236281" y="511679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안온유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4684D1EA-2460-CC63-D547-2EF6B5FFF1D0}"/>
              </a:ext>
            </a:extLst>
          </p:cNvPr>
          <p:cNvSpPr txBox="1">
            <a:spLocks/>
          </p:cNvSpPr>
          <p:nvPr/>
        </p:nvSpPr>
        <p:spPr>
          <a:xfrm>
            <a:off x="7883982" y="511679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황도현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ED07E47-993C-FEDC-F43E-F7D721A0D349}"/>
              </a:ext>
            </a:extLst>
          </p:cNvPr>
          <p:cNvSpPr/>
          <p:nvPr/>
        </p:nvSpPr>
        <p:spPr>
          <a:xfrm>
            <a:off x="947179" y="5739173"/>
            <a:ext cx="867747" cy="345232"/>
          </a:xfrm>
          <a:prstGeom prst="roundRect">
            <a:avLst/>
          </a:prstGeom>
          <a:solidFill>
            <a:srgbClr val="2564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소속</a:t>
            </a: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F63F5A1F-C8BE-15B0-6C67-0A182F0CCED6}"/>
              </a:ext>
            </a:extLst>
          </p:cNvPr>
          <p:cNvSpPr txBox="1">
            <a:spLocks/>
          </p:cNvSpPr>
          <p:nvPr/>
        </p:nvSpPr>
        <p:spPr>
          <a:xfrm>
            <a:off x="1814926" y="5739173"/>
            <a:ext cx="3505926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부산대학교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의생명융합공학부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학사 과정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C94F2B6-88F4-D4AC-803A-947BC3C00888}"/>
              </a:ext>
            </a:extLst>
          </p:cNvPr>
          <p:cNvSpPr/>
          <p:nvPr/>
        </p:nvSpPr>
        <p:spPr>
          <a:xfrm>
            <a:off x="947179" y="6191975"/>
            <a:ext cx="867747" cy="345232"/>
          </a:xfrm>
          <a:prstGeom prst="roundRect">
            <a:avLst/>
          </a:prstGeom>
          <a:solidFill>
            <a:srgbClr val="2564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</a:p>
        </p:txBody>
      </p:sp>
      <p:sp>
        <p:nvSpPr>
          <p:cNvPr id="14" name="제목 4">
            <a:extLst>
              <a:ext uri="{FF2B5EF4-FFF2-40B4-BE49-F238E27FC236}">
                <a16:creationId xmlns:a16="http://schemas.microsoft.com/office/drawing/2014/main" id="{D6BC7355-3CD2-731B-67FB-93AB03703624}"/>
              </a:ext>
            </a:extLst>
          </p:cNvPr>
          <p:cNvSpPr txBox="1">
            <a:spLocks/>
          </p:cNvSpPr>
          <p:nvPr/>
        </p:nvSpPr>
        <p:spPr>
          <a:xfrm>
            <a:off x="1814926" y="6191975"/>
            <a:ext cx="3505926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기획자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디자이너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02CBA3-52AF-FEA7-EE3C-A6A4F781C34D}"/>
              </a:ext>
            </a:extLst>
          </p:cNvPr>
          <p:cNvSpPr/>
          <p:nvPr/>
        </p:nvSpPr>
        <p:spPr>
          <a:xfrm>
            <a:off x="6594876" y="5735411"/>
            <a:ext cx="867747" cy="345232"/>
          </a:xfrm>
          <a:prstGeom prst="roundRect">
            <a:avLst/>
          </a:prstGeom>
          <a:solidFill>
            <a:srgbClr val="2564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소속</a:t>
            </a:r>
          </a:p>
        </p:txBody>
      </p:sp>
      <p:sp>
        <p:nvSpPr>
          <p:cNvPr id="16" name="제목 4">
            <a:extLst>
              <a:ext uri="{FF2B5EF4-FFF2-40B4-BE49-F238E27FC236}">
                <a16:creationId xmlns:a16="http://schemas.microsoft.com/office/drawing/2014/main" id="{1B88E993-A85A-B1BE-73A7-A6153003F87D}"/>
              </a:ext>
            </a:extLst>
          </p:cNvPr>
          <p:cNvSpPr txBox="1">
            <a:spLocks/>
          </p:cNvSpPr>
          <p:nvPr/>
        </p:nvSpPr>
        <p:spPr>
          <a:xfrm>
            <a:off x="7462623" y="5735411"/>
            <a:ext cx="3505926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부산대학교 </a:t>
            </a:r>
            <a:r>
              <a:rPr lang="ko-KR" altLang="en-US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의생명융합공학부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학사 과정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63695D-4786-4A17-E72A-5D51EC2BD6B0}"/>
              </a:ext>
            </a:extLst>
          </p:cNvPr>
          <p:cNvSpPr/>
          <p:nvPr/>
        </p:nvSpPr>
        <p:spPr>
          <a:xfrm>
            <a:off x="6594876" y="6188213"/>
            <a:ext cx="867747" cy="345232"/>
          </a:xfrm>
          <a:prstGeom prst="roundRect">
            <a:avLst/>
          </a:prstGeom>
          <a:solidFill>
            <a:srgbClr val="2564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</a:p>
        </p:txBody>
      </p:sp>
      <p:sp>
        <p:nvSpPr>
          <p:cNvPr id="18" name="제목 4">
            <a:extLst>
              <a:ext uri="{FF2B5EF4-FFF2-40B4-BE49-F238E27FC236}">
                <a16:creationId xmlns:a16="http://schemas.microsoft.com/office/drawing/2014/main" id="{BF4EA4DC-C9E3-F13F-69D1-2D42D8E61EFB}"/>
              </a:ext>
            </a:extLst>
          </p:cNvPr>
          <p:cNvSpPr txBox="1">
            <a:spLocks/>
          </p:cNvSpPr>
          <p:nvPr/>
        </p:nvSpPr>
        <p:spPr>
          <a:xfrm>
            <a:off x="7462623" y="6188213"/>
            <a:ext cx="3505926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래픽 19" descr="모니터 단색으로 채워진">
            <a:extLst>
              <a:ext uri="{FF2B5EF4-FFF2-40B4-BE49-F238E27FC236}">
                <a16:creationId xmlns:a16="http://schemas.microsoft.com/office/drawing/2014/main" id="{08FEC2C3-6E28-CCFF-51DE-4216AA398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6098" y="5069201"/>
            <a:ext cx="457200" cy="457200"/>
          </a:xfrm>
          <a:prstGeom prst="rect">
            <a:avLst/>
          </a:prstGeom>
        </p:spPr>
      </p:pic>
      <p:pic>
        <p:nvPicPr>
          <p:cNvPr id="23" name="그래픽 22" descr="연필 단색으로 채워진">
            <a:extLst>
              <a:ext uri="{FF2B5EF4-FFF2-40B4-BE49-F238E27FC236}">
                <a16:creationId xmlns:a16="http://schemas.microsoft.com/office/drawing/2014/main" id="{AB5DB767-01C9-1176-294C-C60A385C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0352" y="5025373"/>
            <a:ext cx="457200" cy="4572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3A12B0-9CFA-E0F2-F64D-1BB8E8F84D36}"/>
              </a:ext>
            </a:extLst>
          </p:cNvPr>
          <p:cNvSpPr/>
          <p:nvPr/>
        </p:nvSpPr>
        <p:spPr>
          <a:xfrm>
            <a:off x="401216" y="979714"/>
            <a:ext cx="11364686" cy="5686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C970BE-2F1E-2452-9813-9E0A4918BDAE}"/>
              </a:ext>
            </a:extLst>
          </p:cNvPr>
          <p:cNvSpPr/>
          <p:nvPr/>
        </p:nvSpPr>
        <p:spPr>
          <a:xfrm>
            <a:off x="401216" y="979714"/>
            <a:ext cx="11364686" cy="462183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제목 4">
            <a:extLst>
              <a:ext uri="{FF2B5EF4-FFF2-40B4-BE49-F238E27FC236}">
                <a16:creationId xmlns:a16="http://schemas.microsoft.com/office/drawing/2014/main" id="{26A858E6-1D6E-F12A-91B6-93EF754C753E}"/>
              </a:ext>
            </a:extLst>
          </p:cNvPr>
          <p:cNvSpPr txBox="1">
            <a:spLocks/>
          </p:cNvSpPr>
          <p:nvPr/>
        </p:nvSpPr>
        <p:spPr>
          <a:xfrm>
            <a:off x="4378056" y="1009803"/>
            <a:ext cx="3505926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리멤버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702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44/49p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 구체화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2071739" cy="478382"/>
            <a:chOff x="671632" y="1095087"/>
            <a:chExt cx="2071739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사업 계획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5D3B21-89FB-824C-6D03-44EC97EF236A}"/>
              </a:ext>
            </a:extLst>
          </p:cNvPr>
          <p:cNvSpPr txBox="1"/>
          <p:nvPr/>
        </p:nvSpPr>
        <p:spPr>
          <a:xfrm>
            <a:off x="362936" y="2384624"/>
            <a:ext cx="4697195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2564F7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혁신분야 창업패키지 협약 체결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억원 지원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제목 4">
            <a:extLst>
              <a:ext uri="{FF2B5EF4-FFF2-40B4-BE49-F238E27FC236}">
                <a16:creationId xmlns:a16="http://schemas.microsoft.com/office/drawing/2014/main" id="{894440E1-B1D8-AEEA-18B8-7020C912D23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사업화 계획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7A4CE5-F1AA-DFE2-26D0-A06884D8803C}"/>
              </a:ext>
            </a:extLst>
          </p:cNvPr>
          <p:cNvGrpSpPr/>
          <p:nvPr/>
        </p:nvGrpSpPr>
        <p:grpSpPr>
          <a:xfrm>
            <a:off x="1106360" y="1511820"/>
            <a:ext cx="1412906" cy="490324"/>
            <a:chOff x="1573838" y="6246416"/>
            <a:chExt cx="1412906" cy="4903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499C1-D566-9369-01C8-8D5CCD890301}"/>
                </a:ext>
              </a:extLst>
            </p:cNvPr>
            <p:cNvSpPr txBox="1"/>
            <p:nvPr/>
          </p:nvSpPr>
          <p:spPr>
            <a:xfrm>
              <a:off x="1573838" y="6246416"/>
              <a:ext cx="1412906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2023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D819A2A-C3BC-2DF7-ED32-AC51593EFD3C}"/>
                </a:ext>
              </a:extLst>
            </p:cNvPr>
            <p:cNvSpPr/>
            <p:nvPr/>
          </p:nvSpPr>
          <p:spPr>
            <a:xfrm rot="5400000" flipH="1">
              <a:off x="2251792" y="6225724"/>
              <a:ext cx="45719" cy="97631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71CFC4-12A8-711B-EC5C-395763C7953B}"/>
              </a:ext>
            </a:extLst>
          </p:cNvPr>
          <p:cNvSpPr txBox="1"/>
          <p:nvPr/>
        </p:nvSpPr>
        <p:spPr>
          <a:xfrm>
            <a:off x="362935" y="3495684"/>
            <a:ext cx="4731519" cy="2020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2564F7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시범운영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부산대학교 장애학생지원센터 협업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부산광역시 시각장애인복지관 협업</a:t>
            </a: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부산시각장애인복지연합회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협업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600" kern="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32E6A0E-DF57-2D26-C152-7E4D84F336B0}"/>
              </a:ext>
            </a:extLst>
          </p:cNvPr>
          <p:cNvCxnSpPr/>
          <p:nvPr/>
        </p:nvCxnSpPr>
        <p:spPr>
          <a:xfrm>
            <a:off x="2077727" y="2845245"/>
            <a:ext cx="0" cy="735172"/>
          </a:xfrm>
          <a:prstGeom prst="line">
            <a:avLst/>
          </a:prstGeom>
          <a:ln w="28575">
            <a:solidFill>
              <a:srgbClr val="2564F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0973A6B-D562-6DE2-917F-2E5DD3A58D03}"/>
              </a:ext>
            </a:extLst>
          </p:cNvPr>
          <p:cNvSpPr txBox="1"/>
          <p:nvPr/>
        </p:nvSpPr>
        <p:spPr>
          <a:xfrm>
            <a:off x="2114185" y="3043554"/>
            <a:ext cx="14719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연구개발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97F0525-9D69-B9C4-91B6-417009663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6" t="32338" r="13353" b="61779"/>
          <a:stretch/>
        </p:blipFill>
        <p:spPr>
          <a:xfrm>
            <a:off x="7466882" y="5282650"/>
            <a:ext cx="2660987" cy="40902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F8C05470-6083-AA00-7EA0-D5E48249AF55}"/>
              </a:ext>
            </a:extLst>
          </p:cNvPr>
          <p:cNvGrpSpPr/>
          <p:nvPr/>
        </p:nvGrpSpPr>
        <p:grpSpPr>
          <a:xfrm>
            <a:off x="8385028" y="2818203"/>
            <a:ext cx="824694" cy="1945014"/>
            <a:chOff x="8244117" y="2836906"/>
            <a:chExt cx="824694" cy="19450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7FF3A35-7A28-4A28-87B3-A4D5EA75EB2B}"/>
                </a:ext>
              </a:extLst>
            </p:cNvPr>
            <p:cNvGrpSpPr/>
            <p:nvPr/>
          </p:nvGrpSpPr>
          <p:grpSpPr>
            <a:xfrm>
              <a:off x="8740753" y="2836906"/>
              <a:ext cx="328058" cy="1923919"/>
              <a:chOff x="8941361" y="2836906"/>
              <a:chExt cx="328058" cy="1923919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4200451-5E9C-1BE6-CA6B-15C7C0E4CF94}"/>
                  </a:ext>
                </a:extLst>
              </p:cNvPr>
              <p:cNvSpPr/>
              <p:nvPr/>
            </p:nvSpPr>
            <p:spPr>
              <a:xfrm>
                <a:off x="8941361" y="2931476"/>
                <a:ext cx="139955" cy="1829349"/>
              </a:xfrm>
              <a:prstGeom prst="rect">
                <a:avLst/>
              </a:prstGeom>
              <a:solidFill>
                <a:srgbClr val="2564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83059E3-9712-D3E7-FFCB-50FC4758AA39}"/>
                  </a:ext>
                </a:extLst>
              </p:cNvPr>
              <p:cNvSpPr/>
              <p:nvPr/>
            </p:nvSpPr>
            <p:spPr>
              <a:xfrm rot="19598914">
                <a:off x="9129043" y="2836906"/>
                <a:ext cx="140376" cy="724812"/>
              </a:xfrm>
              <a:prstGeom prst="rect">
                <a:avLst/>
              </a:prstGeom>
              <a:solidFill>
                <a:srgbClr val="2564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2AFA94A-CB36-8EB4-330D-7A5C90489208}"/>
                </a:ext>
              </a:extLst>
            </p:cNvPr>
            <p:cNvGrpSpPr/>
            <p:nvPr/>
          </p:nvGrpSpPr>
          <p:grpSpPr>
            <a:xfrm flipH="1" flipV="1">
              <a:off x="8244117" y="2858001"/>
              <a:ext cx="328058" cy="1923919"/>
              <a:chOff x="9093761" y="2989306"/>
              <a:chExt cx="328058" cy="1923919"/>
            </a:xfrm>
            <a:solidFill>
              <a:schemeClr val="bg1">
                <a:lumMod val="65000"/>
              </a:schemeClr>
            </a:solidFill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E95D94F-CB59-54B1-C539-240C04C27E47}"/>
                  </a:ext>
                </a:extLst>
              </p:cNvPr>
              <p:cNvSpPr/>
              <p:nvPr/>
            </p:nvSpPr>
            <p:spPr>
              <a:xfrm>
                <a:off x="9093761" y="3083876"/>
                <a:ext cx="139955" cy="18293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45CEC9F-3F65-203D-5B69-4D8774B31753}"/>
                  </a:ext>
                </a:extLst>
              </p:cNvPr>
              <p:cNvSpPr/>
              <p:nvPr/>
            </p:nvSpPr>
            <p:spPr>
              <a:xfrm rot="19598914">
                <a:off x="9281443" y="2989306"/>
                <a:ext cx="140376" cy="7248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6032D70-9F6A-7109-129E-81A951E90BDF}"/>
              </a:ext>
            </a:extLst>
          </p:cNvPr>
          <p:cNvSpPr txBox="1"/>
          <p:nvPr/>
        </p:nvSpPr>
        <p:spPr>
          <a:xfrm>
            <a:off x="9397405" y="3429000"/>
            <a:ext cx="2730091" cy="838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‣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무료 체험 프로모션 기회 제공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F7BE266-B418-7DF7-0514-06674EC2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227" y="1887388"/>
            <a:ext cx="2872989" cy="64775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E485815-390A-5104-8E43-6CC9EB71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453" y="1182282"/>
            <a:ext cx="2872989" cy="596125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15E27F8F-9C9D-A8D7-64FE-34CEBA5BE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405" y="1917618"/>
            <a:ext cx="1867062" cy="60965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5EF347B-252E-C8F2-8540-325EAFB7B8F5}"/>
              </a:ext>
            </a:extLst>
          </p:cNvPr>
          <p:cNvSpPr txBox="1"/>
          <p:nvPr/>
        </p:nvSpPr>
        <p:spPr>
          <a:xfrm>
            <a:off x="6809246" y="3411308"/>
            <a:ext cx="1409721" cy="838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‣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평가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958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44/49p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사업 구체화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2071739" cy="478382"/>
            <a:chOff x="671632" y="1095087"/>
            <a:chExt cx="2071739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사업 계획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5D3B21-89FB-824C-6D03-44EC97EF236A}"/>
              </a:ext>
            </a:extLst>
          </p:cNvPr>
          <p:cNvSpPr txBox="1"/>
          <p:nvPr/>
        </p:nvSpPr>
        <p:spPr>
          <a:xfrm>
            <a:off x="7788000" y="2904893"/>
            <a:ext cx="3838453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|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SK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네트웍스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사회공헌 파트너십 체결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7" name="제목 4">
            <a:extLst>
              <a:ext uri="{FF2B5EF4-FFF2-40B4-BE49-F238E27FC236}">
                <a16:creationId xmlns:a16="http://schemas.microsoft.com/office/drawing/2014/main" id="{894440E1-B1D8-AEEA-18B8-7020C912D23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사업화 계획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7A4CE5-F1AA-DFE2-26D0-A06884D8803C}"/>
              </a:ext>
            </a:extLst>
          </p:cNvPr>
          <p:cNvGrpSpPr/>
          <p:nvPr/>
        </p:nvGrpSpPr>
        <p:grpSpPr>
          <a:xfrm>
            <a:off x="9131890" y="1543350"/>
            <a:ext cx="1150672" cy="490327"/>
            <a:chOff x="1611160" y="6246415"/>
            <a:chExt cx="1150672" cy="4903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0499C1-D566-9369-01C8-8D5CCD890301}"/>
                </a:ext>
              </a:extLst>
            </p:cNvPr>
            <p:cNvSpPr txBox="1"/>
            <p:nvPr/>
          </p:nvSpPr>
          <p:spPr>
            <a:xfrm>
              <a:off x="1611160" y="6246415"/>
              <a:ext cx="1150672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2024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년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D819A2A-C3BC-2DF7-ED32-AC51593EFD3C}"/>
                </a:ext>
              </a:extLst>
            </p:cNvPr>
            <p:cNvSpPr/>
            <p:nvPr/>
          </p:nvSpPr>
          <p:spPr>
            <a:xfrm rot="5400000" flipH="1">
              <a:off x="2168991" y="6308529"/>
              <a:ext cx="45719" cy="81070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960ECBB-CA5B-76C8-B8B6-4364C815BE78}"/>
              </a:ext>
            </a:extLst>
          </p:cNvPr>
          <p:cNvGrpSpPr/>
          <p:nvPr/>
        </p:nvGrpSpPr>
        <p:grpSpPr>
          <a:xfrm>
            <a:off x="546946" y="2390912"/>
            <a:ext cx="6634010" cy="2608222"/>
            <a:chOff x="5094454" y="2550019"/>
            <a:chExt cx="6634010" cy="260822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97F0525-9D69-B9C4-91B6-417009663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66" t="32338" r="13353" b="61779"/>
            <a:stretch/>
          </p:blipFill>
          <p:spPr>
            <a:xfrm>
              <a:off x="9067477" y="2921489"/>
              <a:ext cx="2660987" cy="40902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CCDD8A-6B18-5BED-B48D-E5CBBD7CB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5567" y="2594007"/>
              <a:ext cx="1776986" cy="11180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7A2408F-BFCB-F00F-10B8-CC0D48EEE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4454" y="2550019"/>
              <a:ext cx="1857348" cy="742939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9E6FB60-211B-8F2C-BC33-AA2EF28DC61E}"/>
                </a:ext>
              </a:extLst>
            </p:cNvPr>
            <p:cNvGrpSpPr/>
            <p:nvPr/>
          </p:nvGrpSpPr>
          <p:grpSpPr>
            <a:xfrm>
              <a:off x="9136318" y="3712092"/>
              <a:ext cx="179531" cy="269148"/>
              <a:chOff x="5853859" y="3511368"/>
              <a:chExt cx="240147" cy="360022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394E0123-8E66-F95C-C0E4-F665763AEE51}"/>
                  </a:ext>
                </a:extLst>
              </p:cNvPr>
              <p:cNvSpPr/>
              <p:nvPr/>
            </p:nvSpPr>
            <p:spPr>
              <a:xfrm rot="2496057">
                <a:off x="5853859" y="3755216"/>
                <a:ext cx="152778" cy="45719"/>
              </a:xfrm>
              <a:prstGeom prst="roundRect">
                <a:avLst/>
              </a:prstGeom>
              <a:solidFill>
                <a:srgbClr val="2564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EF082BB6-773A-FC90-1044-8CE85568FA26}"/>
                  </a:ext>
                </a:extLst>
              </p:cNvPr>
              <p:cNvSpPr/>
              <p:nvPr/>
            </p:nvSpPr>
            <p:spPr>
              <a:xfrm rot="7731716">
                <a:off x="5891136" y="3668519"/>
                <a:ext cx="360022" cy="45719"/>
              </a:xfrm>
              <a:prstGeom prst="roundRect">
                <a:avLst/>
              </a:prstGeom>
              <a:solidFill>
                <a:srgbClr val="2564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63BB63-9616-5C0E-98AD-31B1070063A6}"/>
                </a:ext>
              </a:extLst>
            </p:cNvPr>
            <p:cNvSpPr txBox="1"/>
            <p:nvPr/>
          </p:nvSpPr>
          <p:spPr>
            <a:xfrm>
              <a:off x="9656725" y="3638479"/>
              <a:ext cx="1460850" cy="444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투자 자금 유치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4975941-9EAB-F667-C631-62E5E6E64426}"/>
                </a:ext>
              </a:extLst>
            </p:cNvPr>
            <p:cNvGrpSpPr/>
            <p:nvPr/>
          </p:nvGrpSpPr>
          <p:grpSpPr>
            <a:xfrm>
              <a:off x="5094454" y="3712092"/>
              <a:ext cx="179531" cy="269148"/>
              <a:chOff x="5853859" y="3511368"/>
              <a:chExt cx="240147" cy="360022"/>
            </a:xfrm>
            <a:solidFill>
              <a:schemeClr val="bg1">
                <a:lumMod val="65000"/>
              </a:schemeClr>
            </a:solidFill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F4FD7B78-576D-DDD2-C250-85E0E000A54B}"/>
                  </a:ext>
                </a:extLst>
              </p:cNvPr>
              <p:cNvSpPr/>
              <p:nvPr/>
            </p:nvSpPr>
            <p:spPr>
              <a:xfrm rot="2496057">
                <a:off x="5853859" y="3755216"/>
                <a:ext cx="152778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C6D3393A-495C-2316-EA36-59329B9650CC}"/>
                  </a:ext>
                </a:extLst>
              </p:cNvPr>
              <p:cNvSpPr/>
              <p:nvPr/>
            </p:nvSpPr>
            <p:spPr>
              <a:xfrm rot="7731716">
                <a:off x="5891136" y="3668519"/>
                <a:ext cx="360022" cy="457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B2575C-A776-F660-CFC1-B292A84527A3}"/>
                </a:ext>
              </a:extLst>
            </p:cNvPr>
            <p:cNvSpPr txBox="1"/>
            <p:nvPr/>
          </p:nvSpPr>
          <p:spPr>
            <a:xfrm>
              <a:off x="5614861" y="3638479"/>
              <a:ext cx="1460850" cy="444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경제적 지원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0327A-DE40-B2C2-23EA-6F743273D209}"/>
                </a:ext>
              </a:extLst>
            </p:cNvPr>
            <p:cNvSpPr txBox="1"/>
            <p:nvPr/>
          </p:nvSpPr>
          <p:spPr>
            <a:xfrm>
              <a:off x="9656725" y="4327244"/>
              <a:ext cx="203741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시각장애인에게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실질적인 도움이 되는 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실천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26011E2-7366-9C66-00C6-DD55E79B2147}"/>
                </a:ext>
              </a:extLst>
            </p:cNvPr>
            <p:cNvGrpSpPr/>
            <p:nvPr/>
          </p:nvGrpSpPr>
          <p:grpSpPr>
            <a:xfrm>
              <a:off x="9139374" y="4350484"/>
              <a:ext cx="179531" cy="269148"/>
              <a:chOff x="5853859" y="3511368"/>
              <a:chExt cx="240147" cy="360022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469A13B-418E-33D1-F09C-D65C89849CAA}"/>
                  </a:ext>
                </a:extLst>
              </p:cNvPr>
              <p:cNvSpPr/>
              <p:nvPr/>
            </p:nvSpPr>
            <p:spPr>
              <a:xfrm rot="2496057">
                <a:off x="5853859" y="3755216"/>
                <a:ext cx="152778" cy="45719"/>
              </a:xfrm>
              <a:prstGeom prst="roundRect">
                <a:avLst/>
              </a:prstGeom>
              <a:solidFill>
                <a:srgbClr val="2564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9425584B-963F-BCEE-BF35-1038ACE648EC}"/>
                  </a:ext>
                </a:extLst>
              </p:cNvPr>
              <p:cNvSpPr/>
              <p:nvPr/>
            </p:nvSpPr>
            <p:spPr>
              <a:xfrm rot="7731716">
                <a:off x="5891136" y="3668519"/>
                <a:ext cx="360022" cy="45719"/>
              </a:xfrm>
              <a:prstGeom prst="roundRect">
                <a:avLst/>
              </a:prstGeom>
              <a:solidFill>
                <a:srgbClr val="2564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7B19F8C-3F97-461B-E982-1F5F3DC136AF}"/>
              </a:ext>
            </a:extLst>
          </p:cNvPr>
          <p:cNvSpPr txBox="1"/>
          <p:nvPr/>
        </p:nvSpPr>
        <p:spPr>
          <a:xfrm>
            <a:off x="7788000" y="2332073"/>
            <a:ext cx="4075387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2564F7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출시 및 앱 등록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(Google Play Store)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E5A300-CA09-815B-6505-5B7B10EEE01F}"/>
              </a:ext>
            </a:extLst>
          </p:cNvPr>
          <p:cNvSpPr txBox="1"/>
          <p:nvPr/>
        </p:nvSpPr>
        <p:spPr>
          <a:xfrm>
            <a:off x="7787999" y="3472719"/>
            <a:ext cx="4211168" cy="1527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|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시각장애인을 위한 사회적 기업과의 업무 제휴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SM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플래닛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시각장애인용 스마트폰 개발 기업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㈜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닷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시각장애인용 점자 패드 개발 기업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indent="-28575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Overflow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장애인을 위한 보조공학 전문기업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885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42/49p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수익구조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2071739" cy="478382"/>
            <a:chOff x="671632" y="1095087"/>
            <a:chExt cx="2071739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수익구조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F752144-77AD-3026-EF45-497AA519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458" y="1977253"/>
            <a:ext cx="2468342" cy="4642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B1620-FBE0-AFF6-932A-C3C7ED25B88F}"/>
              </a:ext>
            </a:extLst>
          </p:cNvPr>
          <p:cNvSpPr txBox="1"/>
          <p:nvPr/>
        </p:nvSpPr>
        <p:spPr>
          <a:xfrm>
            <a:off x="5161236" y="2726639"/>
            <a:ext cx="3023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 모델</a:t>
            </a: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9CD525-7178-F65D-B278-1567951A94F7}"/>
              </a:ext>
            </a:extLst>
          </p:cNvPr>
          <p:cNvSpPr/>
          <p:nvPr/>
        </p:nvSpPr>
        <p:spPr>
          <a:xfrm>
            <a:off x="6096000" y="3557151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CC4B4-2FF1-2324-FE63-A3EBEB673FE6}"/>
              </a:ext>
            </a:extLst>
          </p:cNvPr>
          <p:cNvSpPr txBox="1"/>
          <p:nvPr/>
        </p:nvSpPr>
        <p:spPr>
          <a:xfrm>
            <a:off x="6435294" y="3415775"/>
            <a:ext cx="349846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 무료 다운로드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994B15-4164-4670-EA38-0D376586C6A1}"/>
              </a:ext>
            </a:extLst>
          </p:cNvPr>
          <p:cNvSpPr/>
          <p:nvPr/>
        </p:nvSpPr>
        <p:spPr>
          <a:xfrm>
            <a:off x="6096000" y="4131361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F9D09-209A-B287-B12B-02F35698E73F}"/>
              </a:ext>
            </a:extLst>
          </p:cNvPr>
          <p:cNvSpPr txBox="1"/>
          <p:nvPr/>
        </p:nvSpPr>
        <p:spPr>
          <a:xfrm>
            <a:off x="6435294" y="3989985"/>
            <a:ext cx="349846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 한 달 무료 이용 가능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A9279F-0AF8-D5FC-17A6-7C533C46764E}"/>
              </a:ext>
            </a:extLst>
          </p:cNvPr>
          <p:cNvSpPr/>
          <p:nvPr/>
        </p:nvSpPr>
        <p:spPr>
          <a:xfrm>
            <a:off x="6096000" y="4705571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BAA85-24D1-56EC-825B-713833AC44DE}"/>
              </a:ext>
            </a:extLst>
          </p:cNvPr>
          <p:cNvSpPr txBox="1"/>
          <p:nvPr/>
        </p:nvSpPr>
        <p:spPr>
          <a:xfrm>
            <a:off x="6435294" y="4564195"/>
            <a:ext cx="489310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달 이후부터는 매달 구독료를 지불해야 사용 가능</a:t>
            </a:r>
          </a:p>
        </p:txBody>
      </p:sp>
      <p:sp>
        <p:nvSpPr>
          <p:cNvPr id="17" name="제목 4">
            <a:extLst>
              <a:ext uri="{FF2B5EF4-FFF2-40B4-BE49-F238E27FC236}">
                <a16:creationId xmlns:a16="http://schemas.microsoft.com/office/drawing/2014/main" id="{D1FF2D01-DC28-63AB-5878-6F89DBFDD5C5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사업화 계획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26FF5A9-0A57-00B2-CD7F-5B177F5B2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6" t="32338" r="13353" b="61779"/>
          <a:stretch/>
        </p:blipFill>
        <p:spPr>
          <a:xfrm>
            <a:off x="3396932" y="1605154"/>
            <a:ext cx="2015394" cy="30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01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F506B5A4-EDA5-DCC4-4D79-217B7C62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91454" flipH="1" flipV="1">
            <a:off x="2926446" y="2462820"/>
            <a:ext cx="2092992" cy="29155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0858C32-7B60-B963-BBA3-9D6FF46B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91454">
            <a:off x="6951083" y="2344693"/>
            <a:ext cx="2092992" cy="291556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26256DB-E6B7-82D1-A057-AD0921B04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2"/>
          <a:stretch/>
        </p:blipFill>
        <p:spPr>
          <a:xfrm>
            <a:off x="4417344" y="839887"/>
            <a:ext cx="3357311" cy="258911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43/49p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수익구조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2071739" cy="478382"/>
            <a:chOff x="671632" y="1095087"/>
            <a:chExt cx="2071739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수익구조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52EFAF4-D676-56FF-7A3E-8169A92D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524" y="4175952"/>
            <a:ext cx="2780952" cy="244399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A231EE2-1D5F-1D95-7ACA-D0911E8ED14B}"/>
              </a:ext>
            </a:extLst>
          </p:cNvPr>
          <p:cNvSpPr txBox="1"/>
          <p:nvPr/>
        </p:nvSpPr>
        <p:spPr>
          <a:xfrm>
            <a:off x="5277735" y="1903610"/>
            <a:ext cx="1636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EE06DAA-2A52-641E-BBE8-A89E7BE8E0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6" t="30415" r="13353" b="61779"/>
          <a:stretch/>
        </p:blipFill>
        <p:spPr>
          <a:xfrm>
            <a:off x="5496506" y="5275670"/>
            <a:ext cx="1198985" cy="24455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B332869-CAEF-E2C5-DE18-D1880CBD7BD1}"/>
              </a:ext>
            </a:extLst>
          </p:cNvPr>
          <p:cNvSpPr txBox="1"/>
          <p:nvPr/>
        </p:nvSpPr>
        <p:spPr>
          <a:xfrm>
            <a:off x="8444487" y="3225867"/>
            <a:ext cx="2780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유료 제공</a:t>
            </a:r>
            <a:r>
              <a:rPr lang="en-US" altLang="ko-KR" sz="2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2400" dirty="0">
              <a:solidFill>
                <a:srgbClr val="2564F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DEE9AF-383F-66E2-D4F4-60F2173A13B9}"/>
              </a:ext>
            </a:extLst>
          </p:cNvPr>
          <p:cNvSpPr txBox="1"/>
          <p:nvPr/>
        </p:nvSpPr>
        <p:spPr>
          <a:xfrm>
            <a:off x="8476344" y="3974717"/>
            <a:ext cx="2780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시각장애인 전용 복약지도 모바일 앱 서비스 제공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4A60EC-52A2-1F5D-9DEB-882280200920}"/>
              </a:ext>
            </a:extLst>
          </p:cNvPr>
          <p:cNvSpPr txBox="1"/>
          <p:nvPr/>
        </p:nvSpPr>
        <p:spPr>
          <a:xfrm>
            <a:off x="745083" y="3225867"/>
            <a:ext cx="2780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구독료 지출</a:t>
            </a:r>
            <a:r>
              <a:rPr lang="en-US" altLang="ko-KR" sz="2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2400" dirty="0">
              <a:solidFill>
                <a:srgbClr val="2564F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9CCB6A-C4BA-5AC8-42DB-562584895E3D}"/>
              </a:ext>
            </a:extLst>
          </p:cNvPr>
          <p:cNvSpPr txBox="1"/>
          <p:nvPr/>
        </p:nvSpPr>
        <p:spPr>
          <a:xfrm>
            <a:off x="713226" y="3975897"/>
            <a:ext cx="2780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정기 구독료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3,900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</a:p>
        </p:txBody>
      </p:sp>
      <p:sp>
        <p:nvSpPr>
          <p:cNvPr id="54" name="제목 4">
            <a:extLst>
              <a:ext uri="{FF2B5EF4-FFF2-40B4-BE49-F238E27FC236}">
                <a16:creationId xmlns:a16="http://schemas.microsoft.com/office/drawing/2014/main" id="{98111618-D2D1-2B13-F2BF-E3E09F54C205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사업화 계획</a:t>
            </a:r>
          </a:p>
        </p:txBody>
      </p:sp>
    </p:spTree>
    <p:extLst>
      <p:ext uri="{BB962C8B-B14F-4D97-AF65-F5344CB8AC3E}">
        <p14:creationId xmlns:p14="http://schemas.microsoft.com/office/powerpoint/2010/main" val="2679606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44/49p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매출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2071739" cy="478382"/>
            <a:chOff x="671632" y="1095087"/>
            <a:chExt cx="2071739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예상 매출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07ECE2-4BCB-648B-4243-2B6E904A2759}"/>
              </a:ext>
            </a:extLst>
          </p:cNvPr>
          <p:cNvSpPr txBox="1"/>
          <p:nvPr/>
        </p:nvSpPr>
        <p:spPr>
          <a:xfrm>
            <a:off x="1163320" y="2129447"/>
            <a:ext cx="9865360" cy="835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시장의 경우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2025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약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3,000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 명의 정기적인 구독자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목표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내수 매출 근거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3,900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정기 구독료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X 12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개월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기준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X 3,000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정기 구독자 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≒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천만원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7875B-6096-F054-8818-C73FD554CF0F}"/>
              </a:ext>
            </a:extLst>
          </p:cNvPr>
          <p:cNvSpPr txBox="1"/>
          <p:nvPr/>
        </p:nvSpPr>
        <p:spPr>
          <a:xfrm>
            <a:off x="3682978" y="1593842"/>
            <a:ext cx="4826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“2025</a:t>
            </a:r>
            <a:r>
              <a:rPr lang="ko-KR" altLang="en-US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내수 매출 </a:t>
            </a: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 </a:t>
            </a: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천만원 예상</a:t>
            </a: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제목 4">
            <a:extLst>
              <a:ext uri="{FF2B5EF4-FFF2-40B4-BE49-F238E27FC236}">
                <a16:creationId xmlns:a16="http://schemas.microsoft.com/office/drawing/2014/main" id="{894440E1-B1D8-AEEA-18B8-7020C912D23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사업화 계획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7A31AD-9ACB-6F1E-51F8-80B7816E91CF}"/>
              </a:ext>
            </a:extLst>
          </p:cNvPr>
          <p:cNvGrpSpPr/>
          <p:nvPr/>
        </p:nvGrpSpPr>
        <p:grpSpPr>
          <a:xfrm>
            <a:off x="1633229" y="5491396"/>
            <a:ext cx="1150672" cy="1299693"/>
            <a:chOff x="1077129" y="5493670"/>
            <a:chExt cx="1150672" cy="12996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54BADF-A5BE-9C42-580C-700E8A571E5C}"/>
                </a:ext>
              </a:extLst>
            </p:cNvPr>
            <p:cNvSpPr/>
            <p:nvPr/>
          </p:nvSpPr>
          <p:spPr>
            <a:xfrm>
              <a:off x="1444412" y="5567680"/>
              <a:ext cx="416109" cy="762000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9D454-B8D3-293A-9290-77A66FB7AD5E}"/>
                </a:ext>
              </a:extLst>
            </p:cNvPr>
            <p:cNvSpPr txBox="1"/>
            <p:nvPr/>
          </p:nvSpPr>
          <p:spPr>
            <a:xfrm>
              <a:off x="1077129" y="6304703"/>
              <a:ext cx="1150672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2025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9A1AF7F-CCDD-CB42-1B08-42DC39D5760A}"/>
                </a:ext>
              </a:extLst>
            </p:cNvPr>
            <p:cNvSpPr/>
            <p:nvPr/>
          </p:nvSpPr>
          <p:spPr>
            <a:xfrm>
              <a:off x="1561904" y="5493670"/>
              <a:ext cx="170125" cy="17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3085B4-DD4B-8019-2244-4792A5BF0B11}"/>
              </a:ext>
            </a:extLst>
          </p:cNvPr>
          <p:cNvSpPr txBox="1"/>
          <p:nvPr/>
        </p:nvSpPr>
        <p:spPr>
          <a:xfrm>
            <a:off x="3545767" y="3062518"/>
            <a:ext cx="6860144" cy="93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2564F7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3,000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명의 신규 구독자가 발생한다는 가정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2564F7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연간 대략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highlight>
                  <a:srgbClr val="FDC3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천만원의 매출 발생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6E53734-9051-E0BB-4F95-EFCC3E59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07208" y="3534373"/>
            <a:ext cx="1424302" cy="4928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94D2AE-89BD-712F-BB39-B176C1393507}"/>
              </a:ext>
            </a:extLst>
          </p:cNvPr>
          <p:cNvGrpSpPr/>
          <p:nvPr/>
        </p:nvGrpSpPr>
        <p:grpSpPr>
          <a:xfrm>
            <a:off x="2226888" y="5014500"/>
            <a:ext cx="2569929" cy="1776589"/>
            <a:chOff x="1607649" y="5016774"/>
            <a:chExt cx="2569929" cy="17765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ADE664F-B318-4755-82F1-51FC8F110A93}"/>
                </a:ext>
              </a:extLst>
            </p:cNvPr>
            <p:cNvSpPr/>
            <p:nvPr/>
          </p:nvSpPr>
          <p:spPr>
            <a:xfrm>
              <a:off x="3394189" y="5281610"/>
              <a:ext cx="416109" cy="1048070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5692D4-F625-F012-F833-736F90663EC0}"/>
                </a:ext>
              </a:extLst>
            </p:cNvPr>
            <p:cNvSpPr txBox="1"/>
            <p:nvPr/>
          </p:nvSpPr>
          <p:spPr>
            <a:xfrm>
              <a:off x="3026906" y="6304703"/>
              <a:ext cx="1150672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2026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E06671A-333B-0227-F8A2-CB29C12A208C}"/>
                </a:ext>
              </a:extLst>
            </p:cNvPr>
            <p:cNvSpPr/>
            <p:nvPr/>
          </p:nvSpPr>
          <p:spPr>
            <a:xfrm>
              <a:off x="3517179" y="5196547"/>
              <a:ext cx="170125" cy="17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4A8AD0-ED3B-B0E5-FFA7-DB1A69492DC9}"/>
                </a:ext>
              </a:extLst>
            </p:cNvPr>
            <p:cNvSpPr txBox="1"/>
            <p:nvPr/>
          </p:nvSpPr>
          <p:spPr>
            <a:xfrm>
              <a:off x="1607649" y="5016774"/>
              <a:ext cx="1895218" cy="444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 </a:t>
              </a:r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억 </a:t>
              </a:r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천만원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B95D7D2-10A2-E707-94DE-C8C6CDB00201}"/>
              </a:ext>
            </a:extLst>
          </p:cNvPr>
          <p:cNvGrpSpPr/>
          <p:nvPr/>
        </p:nvGrpSpPr>
        <p:grpSpPr>
          <a:xfrm>
            <a:off x="4245098" y="4711672"/>
            <a:ext cx="2564635" cy="2079417"/>
            <a:chOff x="3531365" y="4713946"/>
            <a:chExt cx="2564635" cy="207941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3F805A-563E-015F-7B48-33659B553752}"/>
                </a:ext>
              </a:extLst>
            </p:cNvPr>
            <p:cNvSpPr/>
            <p:nvPr/>
          </p:nvSpPr>
          <p:spPr>
            <a:xfrm>
              <a:off x="5312611" y="5021314"/>
              <a:ext cx="416109" cy="1308366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B8D510-311C-0495-4C35-41C96F1D105E}"/>
                </a:ext>
              </a:extLst>
            </p:cNvPr>
            <p:cNvSpPr txBox="1"/>
            <p:nvPr/>
          </p:nvSpPr>
          <p:spPr>
            <a:xfrm>
              <a:off x="4945328" y="6304703"/>
              <a:ext cx="1150672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2027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3791D14-6FA0-8F51-435D-CECBA649D9B4}"/>
                </a:ext>
              </a:extLst>
            </p:cNvPr>
            <p:cNvSpPr/>
            <p:nvPr/>
          </p:nvSpPr>
          <p:spPr>
            <a:xfrm>
              <a:off x="5430309" y="4936251"/>
              <a:ext cx="170125" cy="17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E2DE58-3706-DB28-4182-2DAB9E2DF904}"/>
                </a:ext>
              </a:extLst>
            </p:cNvPr>
            <p:cNvSpPr txBox="1"/>
            <p:nvPr/>
          </p:nvSpPr>
          <p:spPr>
            <a:xfrm>
              <a:off x="3531365" y="4713946"/>
              <a:ext cx="1884631" cy="444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 </a:t>
              </a:r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억 </a:t>
              </a:r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천만원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55E421-B569-3407-2CE4-9EFB79359F9E}"/>
              </a:ext>
            </a:extLst>
          </p:cNvPr>
          <p:cNvGrpSpPr/>
          <p:nvPr/>
        </p:nvGrpSpPr>
        <p:grpSpPr>
          <a:xfrm>
            <a:off x="6243535" y="4420506"/>
            <a:ext cx="2579114" cy="2370583"/>
            <a:chOff x="5504591" y="4422780"/>
            <a:chExt cx="2579114" cy="237058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0DE67A6-A975-75ED-1447-4BDA71356401}"/>
                </a:ext>
              </a:extLst>
            </p:cNvPr>
            <p:cNvSpPr/>
            <p:nvPr/>
          </p:nvSpPr>
          <p:spPr>
            <a:xfrm>
              <a:off x="7300316" y="4683213"/>
              <a:ext cx="416109" cy="1646467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52331F-756D-D0C5-2112-2C9252582EC1}"/>
                </a:ext>
              </a:extLst>
            </p:cNvPr>
            <p:cNvSpPr txBox="1"/>
            <p:nvPr/>
          </p:nvSpPr>
          <p:spPr>
            <a:xfrm>
              <a:off x="6933033" y="6304703"/>
              <a:ext cx="1150672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2028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</a:t>
              </a: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878BC6A-F4F4-80E2-0901-1D9089AD85BB}"/>
                </a:ext>
              </a:extLst>
            </p:cNvPr>
            <p:cNvSpPr/>
            <p:nvPr/>
          </p:nvSpPr>
          <p:spPr>
            <a:xfrm>
              <a:off x="7423308" y="4606956"/>
              <a:ext cx="170125" cy="17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EB59A5-69DC-79FB-8AD5-DBC14044EF43}"/>
                </a:ext>
              </a:extLst>
            </p:cNvPr>
            <p:cNvSpPr txBox="1"/>
            <p:nvPr/>
          </p:nvSpPr>
          <p:spPr>
            <a:xfrm>
              <a:off x="5504591" y="4422780"/>
              <a:ext cx="1795726" cy="444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약 </a:t>
              </a:r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억 </a:t>
              </a:r>
              <a:r>
                <a:rPr lang="en-US" altLang="ko-KR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6</a:t>
              </a:r>
              <a:r>
                <a:rPr lang="ko-KR" altLang="en-US" sz="16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천만원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12C2E3D-462A-2448-6652-721617BFC015}"/>
              </a:ext>
            </a:extLst>
          </p:cNvPr>
          <p:cNvGrpSpPr/>
          <p:nvPr/>
        </p:nvGrpSpPr>
        <p:grpSpPr>
          <a:xfrm>
            <a:off x="9684894" y="4373755"/>
            <a:ext cx="1150672" cy="2417334"/>
            <a:chOff x="9128794" y="4376029"/>
            <a:chExt cx="1150672" cy="241733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0CE33D1-3A72-C92B-27DC-9D20C9474B3D}"/>
                </a:ext>
              </a:extLst>
            </p:cNvPr>
            <p:cNvSpPr/>
            <p:nvPr/>
          </p:nvSpPr>
          <p:spPr>
            <a:xfrm>
              <a:off x="9496077" y="4448523"/>
              <a:ext cx="416109" cy="1881157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22ED9D-FA76-8A33-D12A-87B9776F66D7}"/>
                </a:ext>
              </a:extLst>
            </p:cNvPr>
            <p:cNvSpPr txBox="1"/>
            <p:nvPr/>
          </p:nvSpPr>
          <p:spPr>
            <a:xfrm>
              <a:off x="9128794" y="6304703"/>
              <a:ext cx="1150672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2029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</a:t>
              </a: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921BDB5-32F8-CC83-2A4B-138F693837B0}"/>
                </a:ext>
              </a:extLst>
            </p:cNvPr>
            <p:cNvSpPr/>
            <p:nvPr/>
          </p:nvSpPr>
          <p:spPr>
            <a:xfrm>
              <a:off x="9609882" y="4376029"/>
              <a:ext cx="170125" cy="1701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BBB4963-2D04-F06F-5CA7-ECC814AA2A3B}"/>
              </a:ext>
            </a:extLst>
          </p:cNvPr>
          <p:cNvSpPr txBox="1"/>
          <p:nvPr/>
        </p:nvSpPr>
        <p:spPr>
          <a:xfrm>
            <a:off x="509624" y="5315062"/>
            <a:ext cx="1582494" cy="44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천만원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E4ACF4B-4C5E-23F5-02C0-28CC2F0965D5}"/>
              </a:ext>
            </a:extLst>
          </p:cNvPr>
          <p:cNvSpPr/>
          <p:nvPr/>
        </p:nvSpPr>
        <p:spPr>
          <a:xfrm>
            <a:off x="9587947" y="3716289"/>
            <a:ext cx="1236128" cy="549072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억원</a:t>
            </a:r>
          </a:p>
        </p:txBody>
      </p:sp>
    </p:spTree>
    <p:extLst>
      <p:ext uri="{BB962C8B-B14F-4D97-AF65-F5344CB8AC3E}">
        <p14:creationId xmlns:p14="http://schemas.microsoft.com/office/powerpoint/2010/main" val="166229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3" grpId="0"/>
      <p:bldP spid="5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46/49p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기대효과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2071739" cy="478382"/>
            <a:chOff x="671632" y="1095087"/>
            <a:chExt cx="2071739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기대효과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sp>
        <p:nvSpPr>
          <p:cNvPr id="37" name="제목 4">
            <a:extLst>
              <a:ext uri="{FF2B5EF4-FFF2-40B4-BE49-F238E27FC236}">
                <a16:creationId xmlns:a16="http://schemas.microsoft.com/office/drawing/2014/main" id="{894440E1-B1D8-AEEA-18B8-7020C912D23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사업화 계획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B5E57B-9228-4DFF-BF37-1B2C6B62B5AC}"/>
              </a:ext>
            </a:extLst>
          </p:cNvPr>
          <p:cNvGrpSpPr/>
          <p:nvPr/>
        </p:nvGrpSpPr>
        <p:grpSpPr>
          <a:xfrm>
            <a:off x="1229360" y="3738375"/>
            <a:ext cx="2708936" cy="2708936"/>
            <a:chOff x="1229360" y="3738375"/>
            <a:chExt cx="2708936" cy="270893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4DDFF2C-ECB8-9F5D-1959-77FE46908FE8}"/>
                </a:ext>
              </a:extLst>
            </p:cNvPr>
            <p:cNvSpPr/>
            <p:nvPr/>
          </p:nvSpPr>
          <p:spPr>
            <a:xfrm>
              <a:off x="1229360" y="3738375"/>
              <a:ext cx="2708936" cy="2708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A5F45-6217-FA84-5063-092D7A34B9A3}"/>
                </a:ext>
              </a:extLst>
            </p:cNvPr>
            <p:cNvSpPr txBox="1"/>
            <p:nvPr/>
          </p:nvSpPr>
          <p:spPr>
            <a:xfrm>
              <a:off x="1385707" y="4862304"/>
              <a:ext cx="2396241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복약순응도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향상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10D862-7BAB-8B79-A2A2-AB39489238A8}"/>
              </a:ext>
            </a:extLst>
          </p:cNvPr>
          <p:cNvGrpSpPr/>
          <p:nvPr/>
        </p:nvGrpSpPr>
        <p:grpSpPr>
          <a:xfrm>
            <a:off x="4741531" y="3094132"/>
            <a:ext cx="2708936" cy="2708936"/>
            <a:chOff x="4358226" y="2642028"/>
            <a:chExt cx="2708936" cy="270893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1912BA7-E641-8991-C5AC-B99CDF6509DE}"/>
                </a:ext>
              </a:extLst>
            </p:cNvPr>
            <p:cNvSpPr/>
            <p:nvPr/>
          </p:nvSpPr>
          <p:spPr>
            <a:xfrm>
              <a:off x="4358226" y="2642028"/>
              <a:ext cx="2708936" cy="2708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96620B-13F2-0EDB-CE2E-F209B4AE6468}"/>
                </a:ext>
              </a:extLst>
            </p:cNvPr>
            <p:cNvSpPr txBox="1"/>
            <p:nvPr/>
          </p:nvSpPr>
          <p:spPr>
            <a:xfrm>
              <a:off x="4446521" y="3530567"/>
              <a:ext cx="2532346" cy="931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사고로 인해 발생하는 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경제적인 비용 절감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861A63-BFE6-B17D-2D23-4F8624A8CBD1}"/>
              </a:ext>
            </a:extLst>
          </p:cNvPr>
          <p:cNvGrpSpPr/>
          <p:nvPr/>
        </p:nvGrpSpPr>
        <p:grpSpPr>
          <a:xfrm>
            <a:off x="8253704" y="3738375"/>
            <a:ext cx="2708936" cy="2708936"/>
            <a:chOff x="7487092" y="3738375"/>
            <a:chExt cx="2708936" cy="270893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01C9C69-F064-DA74-D74E-C999A80C82A6}"/>
                </a:ext>
              </a:extLst>
            </p:cNvPr>
            <p:cNvSpPr/>
            <p:nvPr/>
          </p:nvSpPr>
          <p:spPr>
            <a:xfrm>
              <a:off x="7487092" y="3738375"/>
              <a:ext cx="2708936" cy="2708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AAC14D-080F-7AD6-16B7-94BCBCA571D2}"/>
                </a:ext>
              </a:extLst>
            </p:cNvPr>
            <p:cNvSpPr txBox="1"/>
            <p:nvPr/>
          </p:nvSpPr>
          <p:spPr>
            <a:xfrm>
              <a:off x="7643439" y="4862304"/>
              <a:ext cx="2396241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삶의 질 향상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0156B5-C406-E0A0-5282-A1F3F7ED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75" y="1454120"/>
            <a:ext cx="5869049" cy="95528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C06561-3E14-C49E-6A79-E8A64E08B0C0}"/>
              </a:ext>
            </a:extLst>
          </p:cNvPr>
          <p:cNvSpPr/>
          <p:nvPr/>
        </p:nvSpPr>
        <p:spPr>
          <a:xfrm>
            <a:off x="4439421" y="2934093"/>
            <a:ext cx="7325360" cy="38564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30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47/49p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기대효과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2071739" cy="478382"/>
            <a:chOff x="671632" y="1095087"/>
            <a:chExt cx="2071739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기대효과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sp>
        <p:nvSpPr>
          <p:cNvPr id="37" name="제목 4">
            <a:extLst>
              <a:ext uri="{FF2B5EF4-FFF2-40B4-BE49-F238E27FC236}">
                <a16:creationId xmlns:a16="http://schemas.microsoft.com/office/drawing/2014/main" id="{894440E1-B1D8-AEEA-18B8-7020C912D23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사업화 계획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B5E57B-9228-4DFF-BF37-1B2C6B62B5AC}"/>
              </a:ext>
            </a:extLst>
          </p:cNvPr>
          <p:cNvGrpSpPr/>
          <p:nvPr/>
        </p:nvGrpSpPr>
        <p:grpSpPr>
          <a:xfrm>
            <a:off x="1229360" y="3738375"/>
            <a:ext cx="2708936" cy="2708936"/>
            <a:chOff x="1229360" y="3738375"/>
            <a:chExt cx="2708936" cy="270893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4DDFF2C-ECB8-9F5D-1959-77FE46908FE8}"/>
                </a:ext>
              </a:extLst>
            </p:cNvPr>
            <p:cNvSpPr/>
            <p:nvPr/>
          </p:nvSpPr>
          <p:spPr>
            <a:xfrm>
              <a:off x="1229360" y="3738375"/>
              <a:ext cx="2708936" cy="2708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A5F45-6217-FA84-5063-092D7A34B9A3}"/>
                </a:ext>
              </a:extLst>
            </p:cNvPr>
            <p:cNvSpPr txBox="1"/>
            <p:nvPr/>
          </p:nvSpPr>
          <p:spPr>
            <a:xfrm>
              <a:off x="1385707" y="4862304"/>
              <a:ext cx="2396241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복약순응도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향상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10D862-7BAB-8B79-A2A2-AB39489238A8}"/>
              </a:ext>
            </a:extLst>
          </p:cNvPr>
          <p:cNvGrpSpPr/>
          <p:nvPr/>
        </p:nvGrpSpPr>
        <p:grpSpPr>
          <a:xfrm>
            <a:off x="4741531" y="3094132"/>
            <a:ext cx="2708936" cy="2708936"/>
            <a:chOff x="4358226" y="2642028"/>
            <a:chExt cx="2708936" cy="270893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1912BA7-E641-8991-C5AC-B99CDF6509DE}"/>
                </a:ext>
              </a:extLst>
            </p:cNvPr>
            <p:cNvSpPr/>
            <p:nvPr/>
          </p:nvSpPr>
          <p:spPr>
            <a:xfrm>
              <a:off x="4358226" y="2642028"/>
              <a:ext cx="2708936" cy="2708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96620B-13F2-0EDB-CE2E-F209B4AE6468}"/>
                </a:ext>
              </a:extLst>
            </p:cNvPr>
            <p:cNvSpPr txBox="1"/>
            <p:nvPr/>
          </p:nvSpPr>
          <p:spPr>
            <a:xfrm>
              <a:off x="4446521" y="3530567"/>
              <a:ext cx="2532346" cy="931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사고로 인해 발생하는 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경제적인 비용 절감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861A63-BFE6-B17D-2D23-4F8624A8CBD1}"/>
              </a:ext>
            </a:extLst>
          </p:cNvPr>
          <p:cNvGrpSpPr/>
          <p:nvPr/>
        </p:nvGrpSpPr>
        <p:grpSpPr>
          <a:xfrm>
            <a:off x="8253704" y="3738375"/>
            <a:ext cx="2708936" cy="2708936"/>
            <a:chOff x="7487092" y="3738375"/>
            <a:chExt cx="2708936" cy="270893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01C9C69-F064-DA74-D74E-C999A80C82A6}"/>
                </a:ext>
              </a:extLst>
            </p:cNvPr>
            <p:cNvSpPr/>
            <p:nvPr/>
          </p:nvSpPr>
          <p:spPr>
            <a:xfrm>
              <a:off x="7487092" y="3738375"/>
              <a:ext cx="2708936" cy="2708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AAC14D-080F-7AD6-16B7-94BCBCA571D2}"/>
                </a:ext>
              </a:extLst>
            </p:cNvPr>
            <p:cNvSpPr txBox="1"/>
            <p:nvPr/>
          </p:nvSpPr>
          <p:spPr>
            <a:xfrm>
              <a:off x="7643439" y="4862304"/>
              <a:ext cx="2396241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삶의 질 향상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0156B5-C406-E0A0-5282-A1F3F7ED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75" y="1454120"/>
            <a:ext cx="5869049" cy="95528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C06561-3E14-C49E-6A79-E8A64E08B0C0}"/>
              </a:ext>
            </a:extLst>
          </p:cNvPr>
          <p:cNvSpPr/>
          <p:nvPr/>
        </p:nvSpPr>
        <p:spPr>
          <a:xfrm>
            <a:off x="1051560" y="2934093"/>
            <a:ext cx="3362960" cy="38564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5FFF63-1B7D-CF4A-CC7F-B1DA1F013452}"/>
              </a:ext>
            </a:extLst>
          </p:cNvPr>
          <p:cNvSpPr/>
          <p:nvPr/>
        </p:nvSpPr>
        <p:spPr>
          <a:xfrm>
            <a:off x="8011160" y="3144427"/>
            <a:ext cx="3362960" cy="38564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20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48/49p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4.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기대효과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3" y="913402"/>
            <a:ext cx="2071739" cy="478382"/>
            <a:chOff x="671632" y="1095087"/>
            <a:chExt cx="2071739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2" y="109508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기대효과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sp>
        <p:nvSpPr>
          <p:cNvPr id="37" name="제목 4">
            <a:extLst>
              <a:ext uri="{FF2B5EF4-FFF2-40B4-BE49-F238E27FC236}">
                <a16:creationId xmlns:a16="http://schemas.microsoft.com/office/drawing/2014/main" id="{894440E1-B1D8-AEEA-18B8-7020C912D23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사업화 계획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B5E57B-9228-4DFF-BF37-1B2C6B62B5AC}"/>
              </a:ext>
            </a:extLst>
          </p:cNvPr>
          <p:cNvGrpSpPr/>
          <p:nvPr/>
        </p:nvGrpSpPr>
        <p:grpSpPr>
          <a:xfrm>
            <a:off x="1229360" y="3738375"/>
            <a:ext cx="2708936" cy="2708936"/>
            <a:chOff x="1229360" y="3738375"/>
            <a:chExt cx="2708936" cy="270893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4DDFF2C-ECB8-9F5D-1959-77FE46908FE8}"/>
                </a:ext>
              </a:extLst>
            </p:cNvPr>
            <p:cNvSpPr/>
            <p:nvPr/>
          </p:nvSpPr>
          <p:spPr>
            <a:xfrm>
              <a:off x="1229360" y="3738375"/>
              <a:ext cx="2708936" cy="2708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A5F45-6217-FA84-5063-092D7A34B9A3}"/>
                </a:ext>
              </a:extLst>
            </p:cNvPr>
            <p:cNvSpPr txBox="1"/>
            <p:nvPr/>
          </p:nvSpPr>
          <p:spPr>
            <a:xfrm>
              <a:off x="1385707" y="4862304"/>
              <a:ext cx="2396241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 err="1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복약순응도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향상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10D862-7BAB-8B79-A2A2-AB39489238A8}"/>
              </a:ext>
            </a:extLst>
          </p:cNvPr>
          <p:cNvGrpSpPr/>
          <p:nvPr/>
        </p:nvGrpSpPr>
        <p:grpSpPr>
          <a:xfrm>
            <a:off x="4741531" y="3094132"/>
            <a:ext cx="2708936" cy="2708936"/>
            <a:chOff x="4358226" y="2642028"/>
            <a:chExt cx="2708936" cy="270893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1912BA7-E641-8991-C5AC-B99CDF6509DE}"/>
                </a:ext>
              </a:extLst>
            </p:cNvPr>
            <p:cNvSpPr/>
            <p:nvPr/>
          </p:nvSpPr>
          <p:spPr>
            <a:xfrm>
              <a:off x="4358226" y="2642028"/>
              <a:ext cx="2708936" cy="2708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96620B-13F2-0EDB-CE2E-F209B4AE6468}"/>
                </a:ext>
              </a:extLst>
            </p:cNvPr>
            <p:cNvSpPr txBox="1"/>
            <p:nvPr/>
          </p:nvSpPr>
          <p:spPr>
            <a:xfrm>
              <a:off x="4446521" y="3530567"/>
              <a:ext cx="2532346" cy="931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사고로 인해 발생하는 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경제적인 비용 절감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861A63-BFE6-B17D-2D23-4F8624A8CBD1}"/>
              </a:ext>
            </a:extLst>
          </p:cNvPr>
          <p:cNvGrpSpPr/>
          <p:nvPr/>
        </p:nvGrpSpPr>
        <p:grpSpPr>
          <a:xfrm>
            <a:off x="8253704" y="3738375"/>
            <a:ext cx="2708936" cy="2708936"/>
            <a:chOff x="7487092" y="3738375"/>
            <a:chExt cx="2708936" cy="270893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01C9C69-F064-DA74-D74E-C999A80C82A6}"/>
                </a:ext>
              </a:extLst>
            </p:cNvPr>
            <p:cNvSpPr/>
            <p:nvPr/>
          </p:nvSpPr>
          <p:spPr>
            <a:xfrm>
              <a:off x="7487092" y="3738375"/>
              <a:ext cx="2708936" cy="27089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AAC14D-080F-7AD6-16B7-94BCBCA571D2}"/>
                </a:ext>
              </a:extLst>
            </p:cNvPr>
            <p:cNvSpPr txBox="1"/>
            <p:nvPr/>
          </p:nvSpPr>
          <p:spPr>
            <a:xfrm>
              <a:off x="7643439" y="4862304"/>
              <a:ext cx="2396241" cy="488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삶의 질 향상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8B0156B5-C406-E0A0-5282-A1F3F7ED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475" y="1454120"/>
            <a:ext cx="5869049" cy="95528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C06561-3E14-C49E-6A79-E8A64E08B0C0}"/>
              </a:ext>
            </a:extLst>
          </p:cNvPr>
          <p:cNvSpPr/>
          <p:nvPr/>
        </p:nvSpPr>
        <p:spPr>
          <a:xfrm>
            <a:off x="546946" y="2934093"/>
            <a:ext cx="7325360" cy="38564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936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5.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차별점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C31B68-27EC-0AD6-63EC-30D245EC8FCF}"/>
              </a:ext>
            </a:extLst>
          </p:cNvPr>
          <p:cNvGrpSpPr/>
          <p:nvPr/>
        </p:nvGrpSpPr>
        <p:grpSpPr>
          <a:xfrm>
            <a:off x="-488922" y="913402"/>
            <a:ext cx="1874630" cy="478382"/>
            <a:chOff x="671633" y="1095087"/>
            <a:chExt cx="1874630" cy="4783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B1354C1-EA92-68C3-7DA1-DEFEE52C07E0}"/>
                </a:ext>
              </a:extLst>
            </p:cNvPr>
            <p:cNvSpPr/>
            <p:nvPr/>
          </p:nvSpPr>
          <p:spPr>
            <a:xfrm>
              <a:off x="1632857" y="1175657"/>
              <a:ext cx="74645" cy="279919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제목 4">
              <a:extLst>
                <a:ext uri="{FF2B5EF4-FFF2-40B4-BE49-F238E27FC236}">
                  <a16:creationId xmlns:a16="http://schemas.microsoft.com/office/drawing/2014/main" id="{3FB8059C-9811-01C2-C367-A289E64496CE}"/>
                </a:ext>
              </a:extLst>
            </p:cNvPr>
            <p:cNvSpPr txBox="1">
              <a:spLocks/>
            </p:cNvSpPr>
            <p:nvPr/>
          </p:nvSpPr>
          <p:spPr>
            <a:xfrm>
              <a:off x="671633" y="1095087"/>
              <a:ext cx="1874630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j-cs"/>
                </a:rPr>
                <a:t>차별화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endParaRPr>
            </a:p>
          </p:txBody>
        </p:sp>
      </p:grpSp>
      <p:sp>
        <p:nvSpPr>
          <p:cNvPr id="37" name="제목 4">
            <a:extLst>
              <a:ext uri="{FF2B5EF4-FFF2-40B4-BE49-F238E27FC236}">
                <a16:creationId xmlns:a16="http://schemas.microsoft.com/office/drawing/2014/main" id="{894440E1-B1D8-AEEA-18B8-7020C912D23D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Ⅳ.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사업화 계획</a:t>
            </a: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E3596FF8-F0AA-53EF-1D3C-F6363D28D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019901"/>
              </p:ext>
            </p:extLst>
          </p:nvPr>
        </p:nvGraphicFramePr>
        <p:xfrm>
          <a:off x="546947" y="1580673"/>
          <a:ext cx="11128310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6730">
                  <a:extLst>
                    <a:ext uri="{9D8B030D-6E8A-4147-A177-3AD203B41FA5}">
                      <a16:colId xmlns:a16="http://schemas.microsoft.com/office/drawing/2014/main" val="1711881233"/>
                    </a:ext>
                  </a:extLst>
                </a:gridCol>
                <a:gridCol w="4087149">
                  <a:extLst>
                    <a:ext uri="{9D8B030D-6E8A-4147-A177-3AD203B41FA5}">
                      <a16:colId xmlns:a16="http://schemas.microsoft.com/office/drawing/2014/main" val="902570078"/>
                    </a:ext>
                  </a:extLst>
                </a:gridCol>
                <a:gridCol w="4604431">
                  <a:extLst>
                    <a:ext uri="{9D8B030D-6E8A-4147-A177-3AD203B41FA5}">
                      <a16:colId xmlns:a16="http://schemas.microsoft.com/office/drawing/2014/main" val="399216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장점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단점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38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헬스모아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바코드나 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QR 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코드만으로도 의약품 정보 확인 가능</a:t>
                      </a:r>
                      <a:endParaRPr lang="en-US" altLang="ko-KR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의약품 검색 기능</a:t>
                      </a:r>
                      <a:endParaRPr lang="en-US" altLang="ko-KR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처방전 열람 기능</a:t>
                      </a:r>
                      <a:endParaRPr lang="en-US" altLang="ko-KR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복용 주의 알람 기능</a:t>
                      </a:r>
                      <a:endParaRPr lang="en-US" altLang="ko-KR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복약 알람 기능</a:t>
                      </a:r>
                      <a:endParaRPr lang="en-US" altLang="ko-KR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바코드나 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QR 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코드가 부착된 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약품만 이용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71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Medi-helper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NFC 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태그가 붙어있는 의약품에 스마트폰을 대면 약품의 복약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· 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처치에 관해 음성과 시각정보로 동시에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NFC 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태그가 부착된 의약품만 이용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57261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4E70DFC-756C-6828-88FE-E92D5C2B210B}"/>
              </a:ext>
            </a:extLst>
          </p:cNvPr>
          <p:cNvSpPr txBox="1"/>
          <p:nvPr/>
        </p:nvSpPr>
        <p:spPr>
          <a:xfrm>
            <a:off x="2033374" y="5739564"/>
            <a:ext cx="8155456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별도의 장치없이 카메라를 통해 서비스를 제공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86A0861-4434-E8E4-55E6-60AE3781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40" y="5135804"/>
            <a:ext cx="3802720" cy="6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8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201">
            <a:extLst>
              <a:ext uri="{FF2B5EF4-FFF2-40B4-BE49-F238E27FC236}">
                <a16:creationId xmlns:a16="http://schemas.microsoft.com/office/drawing/2014/main" id="{55F5924D-2E76-F141-805A-D24F156A4F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396162"/>
              <a:gd name="connsiteY0" fmla="*/ 0 h 5143500"/>
              <a:gd name="connsiteX1" fmla="*/ 7396163 w 7396162"/>
              <a:gd name="connsiteY1" fmla="*/ 0 h 5143500"/>
              <a:gd name="connsiteX2" fmla="*/ 7396163 w 7396162"/>
              <a:gd name="connsiteY2" fmla="*/ 5143500 h 5143500"/>
              <a:gd name="connsiteX3" fmla="*/ 0 w 739616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162" h="5143500">
                <a:moveTo>
                  <a:pt x="0" y="0"/>
                </a:moveTo>
                <a:lnTo>
                  <a:pt x="7396163" y="0"/>
                </a:lnTo>
                <a:lnTo>
                  <a:pt x="739616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56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E7999DF7-00B7-2C02-50C9-8E7FACDB37BF}"/>
              </a:ext>
            </a:extLst>
          </p:cNvPr>
          <p:cNvSpPr txBox="1">
            <a:spLocks/>
          </p:cNvSpPr>
          <p:nvPr/>
        </p:nvSpPr>
        <p:spPr>
          <a:xfrm>
            <a:off x="4888008" y="3153267"/>
            <a:ext cx="2415984" cy="551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 &amp; A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15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201">
            <a:extLst>
              <a:ext uri="{FF2B5EF4-FFF2-40B4-BE49-F238E27FC236}">
                <a16:creationId xmlns:a16="http://schemas.microsoft.com/office/drawing/2014/main" id="{55F5924D-2E76-F141-805A-D24F156A4F52}"/>
              </a:ext>
            </a:extLst>
          </p:cNvPr>
          <p:cNvSpPr/>
          <p:nvPr/>
        </p:nvSpPr>
        <p:spPr>
          <a:xfrm>
            <a:off x="0" y="0"/>
            <a:ext cx="12192000" cy="1933575"/>
          </a:xfrm>
          <a:custGeom>
            <a:avLst/>
            <a:gdLst>
              <a:gd name="connsiteX0" fmla="*/ 0 w 7396162"/>
              <a:gd name="connsiteY0" fmla="*/ 0 h 5143500"/>
              <a:gd name="connsiteX1" fmla="*/ 7396163 w 7396162"/>
              <a:gd name="connsiteY1" fmla="*/ 0 h 5143500"/>
              <a:gd name="connsiteX2" fmla="*/ 7396163 w 7396162"/>
              <a:gd name="connsiteY2" fmla="*/ 5143500 h 5143500"/>
              <a:gd name="connsiteX3" fmla="*/ 0 w 739616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162" h="5143500">
                <a:moveTo>
                  <a:pt x="0" y="0"/>
                </a:moveTo>
                <a:lnTo>
                  <a:pt x="7396163" y="0"/>
                </a:lnTo>
                <a:lnTo>
                  <a:pt x="739616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564F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E7999DF7-00B7-2C02-50C9-8E7FACDB37BF}"/>
              </a:ext>
            </a:extLst>
          </p:cNvPr>
          <p:cNvSpPr txBox="1">
            <a:spLocks/>
          </p:cNvSpPr>
          <p:nvPr/>
        </p:nvSpPr>
        <p:spPr>
          <a:xfrm>
            <a:off x="845376" y="1022692"/>
            <a:ext cx="11134421" cy="5514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시각 장애인을 위한 복약 지도 서비스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,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medirection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F10AA9-7F6D-94BF-3D6B-3DDEFEE6F0BF}"/>
              </a:ext>
            </a:extLst>
          </p:cNvPr>
          <p:cNvGrpSpPr/>
          <p:nvPr/>
        </p:nvGrpSpPr>
        <p:grpSpPr>
          <a:xfrm>
            <a:off x="845376" y="2596851"/>
            <a:ext cx="2928538" cy="1507441"/>
            <a:chOff x="5394960" y="948597"/>
            <a:chExt cx="2928538" cy="150744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C5A930-B17F-0DCD-1D1A-F3415BE718A6}"/>
                </a:ext>
              </a:extLst>
            </p:cNvPr>
            <p:cNvSpPr/>
            <p:nvPr/>
          </p:nvSpPr>
          <p:spPr>
            <a:xfrm>
              <a:off x="5394960" y="1043847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" name="제목 4">
              <a:extLst>
                <a:ext uri="{FF2B5EF4-FFF2-40B4-BE49-F238E27FC236}">
                  <a16:creationId xmlns:a16="http://schemas.microsoft.com/office/drawing/2014/main" id="{D5A4C409-27F6-4126-A9E4-B3037848F1BC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948597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Ⅰ. </a:t>
              </a:r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제목 4">
              <a:extLst>
                <a:ext uri="{FF2B5EF4-FFF2-40B4-BE49-F238E27FC236}">
                  <a16:creationId xmlns:a16="http://schemas.microsoft.com/office/drawing/2014/main" id="{4684A62F-9A36-6BCB-FF5F-1B6DEBF21BB3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1422215"/>
              <a:ext cx="2463879" cy="103382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 구성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및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분담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351CE7-2A02-29A2-704D-4C25C456DA54}"/>
              </a:ext>
            </a:extLst>
          </p:cNvPr>
          <p:cNvGrpSpPr/>
          <p:nvPr/>
        </p:nvGrpSpPr>
        <p:grpSpPr>
          <a:xfrm>
            <a:off x="3678072" y="2596849"/>
            <a:ext cx="3198441" cy="1507443"/>
            <a:chOff x="5394960" y="2373931"/>
            <a:chExt cx="3198441" cy="150744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8E5E0A-5DEB-F177-53E0-C0FC34BF639E}"/>
                </a:ext>
              </a:extLst>
            </p:cNvPr>
            <p:cNvSpPr/>
            <p:nvPr/>
          </p:nvSpPr>
          <p:spPr>
            <a:xfrm>
              <a:off x="5394960" y="246918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제목 4">
              <a:extLst>
                <a:ext uri="{FF2B5EF4-FFF2-40B4-BE49-F238E27FC236}">
                  <a16:creationId xmlns:a16="http://schemas.microsoft.com/office/drawing/2014/main" id="{3ADC2072-CC84-0873-CC8E-E07642A83680}"/>
                </a:ext>
              </a:extLst>
            </p:cNvPr>
            <p:cNvSpPr txBox="1">
              <a:spLocks/>
            </p:cNvSpPr>
            <p:nvPr/>
          </p:nvSpPr>
          <p:spPr>
            <a:xfrm>
              <a:off x="5688169" y="2373931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Ⅱ.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배경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제목 4">
              <a:extLst>
                <a:ext uri="{FF2B5EF4-FFF2-40B4-BE49-F238E27FC236}">
                  <a16:creationId xmlns:a16="http://schemas.microsoft.com/office/drawing/2014/main" id="{03824C78-B3BC-7EC6-F9D4-322AA1BEA86F}"/>
                </a:ext>
              </a:extLst>
            </p:cNvPr>
            <p:cNvSpPr txBox="1">
              <a:spLocks/>
            </p:cNvSpPr>
            <p:nvPr/>
          </p:nvSpPr>
          <p:spPr>
            <a:xfrm>
              <a:off x="5859619" y="2847550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문제 정의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목표 고객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솔루션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4.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시장 분석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29BDDE-318C-4A82-0FA3-18C6A9DDC13B}"/>
              </a:ext>
            </a:extLst>
          </p:cNvPr>
          <p:cNvGrpSpPr/>
          <p:nvPr/>
        </p:nvGrpSpPr>
        <p:grpSpPr>
          <a:xfrm>
            <a:off x="5841899" y="2596849"/>
            <a:ext cx="3705568" cy="1279123"/>
            <a:chOff x="5394960" y="4682115"/>
            <a:chExt cx="3705568" cy="127912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D765FF-B501-3522-A75F-9F410091382C}"/>
                </a:ext>
              </a:extLst>
            </p:cNvPr>
            <p:cNvSpPr/>
            <p:nvPr/>
          </p:nvSpPr>
          <p:spPr>
            <a:xfrm>
              <a:off x="5394960" y="4780435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제목 4">
              <a:extLst>
                <a:ext uri="{FF2B5EF4-FFF2-40B4-BE49-F238E27FC236}">
                  <a16:creationId xmlns:a16="http://schemas.microsoft.com/office/drawing/2014/main" id="{565F27F9-C804-1CD9-63DA-A4BE07A98CEE}"/>
                </a:ext>
              </a:extLst>
            </p:cNvPr>
            <p:cNvSpPr txBox="1">
              <a:spLocks/>
            </p:cNvSpPr>
            <p:nvPr/>
          </p:nvSpPr>
          <p:spPr>
            <a:xfrm>
              <a:off x="5765072" y="4682115"/>
              <a:ext cx="3335456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Ⅲ.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서비스</a:t>
              </a:r>
              <a:r>
                <a:rPr lang="ko-KR" altLang="en-US" sz="2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소개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제목 4">
              <a:extLst>
                <a:ext uri="{FF2B5EF4-FFF2-40B4-BE49-F238E27FC236}">
                  <a16:creationId xmlns:a16="http://schemas.microsoft.com/office/drawing/2014/main" id="{EBCD481A-DB00-3681-0D71-DE579A9033B3}"/>
                </a:ext>
              </a:extLst>
            </p:cNvPr>
            <p:cNvSpPr txBox="1">
              <a:spLocks/>
            </p:cNvSpPr>
            <p:nvPr/>
          </p:nvSpPr>
          <p:spPr>
            <a:xfrm>
              <a:off x="5859620" y="5158803"/>
              <a:ext cx="2733782" cy="80243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 시나리오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2.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기능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기술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44A634-3C24-6156-C5C9-C9E2CACC802D}"/>
              </a:ext>
            </a:extLst>
          </p:cNvPr>
          <p:cNvGrpSpPr/>
          <p:nvPr/>
        </p:nvGrpSpPr>
        <p:grpSpPr>
          <a:xfrm>
            <a:off x="8747131" y="2596849"/>
            <a:ext cx="3334074" cy="1512205"/>
            <a:chOff x="8734101" y="943833"/>
            <a:chExt cx="3334074" cy="1512205"/>
          </a:xfrm>
        </p:grpSpPr>
        <p:sp>
          <p:nvSpPr>
            <p:cNvPr id="31" name="제목 4">
              <a:extLst>
                <a:ext uri="{FF2B5EF4-FFF2-40B4-BE49-F238E27FC236}">
                  <a16:creationId xmlns:a16="http://schemas.microsoft.com/office/drawing/2014/main" id="{385885D8-D719-EC5D-9C91-A4F59308F6A3}"/>
                </a:ext>
              </a:extLst>
            </p:cNvPr>
            <p:cNvSpPr txBox="1">
              <a:spLocks/>
            </p:cNvSpPr>
            <p:nvPr/>
          </p:nvSpPr>
          <p:spPr>
            <a:xfrm>
              <a:off x="9334393" y="1422214"/>
              <a:ext cx="2733782" cy="103382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1.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마케팅 전략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2.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자금 조달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R="0" lvl="0" defTabSz="914400" rtl="0" eaLnBrk="1" fontAlgn="auto" latinLnBrk="1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수익 구조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4.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기대효과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latinLnBrk="1">
                <a:lnSpc>
                  <a:spcPts val="2600"/>
                </a:lnSpc>
                <a:spcBef>
                  <a:spcPts val="0"/>
                </a:spcBef>
                <a:defRPr/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5.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차별점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32" name="제목 4">
              <a:extLst>
                <a:ext uri="{FF2B5EF4-FFF2-40B4-BE49-F238E27FC236}">
                  <a16:creationId xmlns:a16="http://schemas.microsoft.com/office/drawing/2014/main" id="{E5A196BB-7C7C-73A2-1B82-5C9F8864EB25}"/>
                </a:ext>
              </a:extLst>
            </p:cNvPr>
            <p:cNvSpPr txBox="1">
              <a:spLocks/>
            </p:cNvSpPr>
            <p:nvPr/>
          </p:nvSpPr>
          <p:spPr>
            <a:xfrm>
              <a:off x="9100528" y="943833"/>
              <a:ext cx="2071739" cy="47838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Ⅳ.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사업화 계획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BCFD9C9-634B-6579-E880-8CDB39410E9D}"/>
                </a:ext>
              </a:extLst>
            </p:cNvPr>
            <p:cNvSpPr/>
            <p:nvPr/>
          </p:nvSpPr>
          <p:spPr>
            <a:xfrm>
              <a:off x="8734101" y="1060231"/>
              <a:ext cx="245585" cy="245585"/>
            </a:xfrm>
            <a:prstGeom prst="rect">
              <a:avLst/>
            </a:prstGeom>
            <a:solidFill>
              <a:srgbClr val="256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40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Ⅱ. </a:t>
            </a:r>
            <a:r>
              <a:rPr lang="ko-KR" altLang="en-US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정의</a:t>
            </a:r>
          </a:p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/49p</a:t>
            </a:r>
          </a:p>
        </p:txBody>
      </p:sp>
      <p:pic>
        <p:nvPicPr>
          <p:cNvPr id="3" name="그림 2" descr="텍스트, 여왕, 벡터그래픽이(가) 표시된 사진&#10;&#10;자동 생성된 설명">
            <a:extLst>
              <a:ext uri="{FF2B5EF4-FFF2-40B4-BE49-F238E27FC236}">
                <a16:creationId xmlns:a16="http://schemas.microsoft.com/office/drawing/2014/main" id="{483A306F-D6D0-AE04-2C00-A3774F2E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0" y="1486141"/>
            <a:ext cx="3250794" cy="3250794"/>
          </a:xfrm>
          <a:prstGeom prst="rect">
            <a:avLst/>
          </a:prstGeom>
        </p:spPr>
      </p:pic>
      <p:pic>
        <p:nvPicPr>
          <p:cNvPr id="5" name="그림 4" descr="텍스트, 게임이(가) 표시된 사진&#10;&#10;자동 생성된 설명">
            <a:extLst>
              <a:ext uri="{FF2B5EF4-FFF2-40B4-BE49-F238E27FC236}">
                <a16:creationId xmlns:a16="http://schemas.microsoft.com/office/drawing/2014/main" id="{4E4D00B7-0862-5766-F8C8-8AF5D4289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797" y="1851214"/>
            <a:ext cx="3250794" cy="2615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9D62A-7424-B985-B3FF-A43B02B0127A}"/>
              </a:ext>
            </a:extLst>
          </p:cNvPr>
          <p:cNvSpPr txBox="1"/>
          <p:nvPr/>
        </p:nvSpPr>
        <p:spPr>
          <a:xfrm>
            <a:off x="527585" y="4736935"/>
            <a:ext cx="398033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처방약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100AF-B226-3935-2E2C-617A5DB63644}"/>
              </a:ext>
            </a:extLst>
          </p:cNvPr>
          <p:cNvSpPr txBox="1"/>
          <p:nvPr/>
        </p:nvSpPr>
        <p:spPr>
          <a:xfrm>
            <a:off x="7838273" y="4467086"/>
            <a:ext cx="398033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일반의약품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79BBB6-D3A1-A33A-E032-CEB43F007E38}"/>
              </a:ext>
            </a:extLst>
          </p:cNvPr>
          <p:cNvSpPr/>
          <p:nvPr/>
        </p:nvSpPr>
        <p:spPr>
          <a:xfrm>
            <a:off x="515970" y="5816938"/>
            <a:ext cx="245585" cy="245585"/>
          </a:xfrm>
          <a:prstGeom prst="rect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B40D96-D4E4-DD6B-7873-E1ED32FBA902}"/>
              </a:ext>
            </a:extLst>
          </p:cNvPr>
          <p:cNvSpPr txBox="1"/>
          <p:nvPr/>
        </p:nvSpPr>
        <p:spPr>
          <a:xfrm>
            <a:off x="855264" y="5695882"/>
            <a:ext cx="349846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복약 지도 사항에 대해 재확인 불가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0866B2-509B-26C0-529A-BAFD465D87FF}"/>
              </a:ext>
            </a:extLst>
          </p:cNvPr>
          <p:cNvSpPr/>
          <p:nvPr/>
        </p:nvSpPr>
        <p:spPr>
          <a:xfrm>
            <a:off x="8623797" y="5366362"/>
            <a:ext cx="245585" cy="245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B112B-82A4-09EC-5449-B59245004170}"/>
              </a:ext>
            </a:extLst>
          </p:cNvPr>
          <p:cNvSpPr txBox="1"/>
          <p:nvPr/>
        </p:nvSpPr>
        <p:spPr>
          <a:xfrm>
            <a:off x="2018272" y="887646"/>
            <a:ext cx="8155456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 장애인이 의약품을 다룰 때 겪는 어려움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8EE3EA-4F4D-D680-9B79-2043CE021BAB}"/>
              </a:ext>
            </a:extLst>
          </p:cNvPr>
          <p:cNvSpPr txBox="1"/>
          <p:nvPr/>
        </p:nvSpPr>
        <p:spPr>
          <a:xfrm>
            <a:off x="8963091" y="5303914"/>
            <a:ext cx="227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의약품 구분의 어려움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6B3E432-200A-0691-47D0-2494A325A285}"/>
              </a:ext>
            </a:extLst>
          </p:cNvPr>
          <p:cNvSpPr/>
          <p:nvPr/>
        </p:nvSpPr>
        <p:spPr>
          <a:xfrm>
            <a:off x="8623797" y="6019426"/>
            <a:ext cx="245585" cy="245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E355D9-0558-8120-C65F-C272FDCCF36D}"/>
              </a:ext>
            </a:extLst>
          </p:cNvPr>
          <p:cNvSpPr txBox="1"/>
          <p:nvPr/>
        </p:nvSpPr>
        <p:spPr>
          <a:xfrm>
            <a:off x="8963091" y="5956978"/>
            <a:ext cx="227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복용법 확인의 어려움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9C48AF4-2F34-9FB5-CCE8-1F5608DA0113}"/>
              </a:ext>
            </a:extLst>
          </p:cNvPr>
          <p:cNvGrpSpPr/>
          <p:nvPr/>
        </p:nvGrpSpPr>
        <p:grpSpPr>
          <a:xfrm>
            <a:off x="3774491" y="1891378"/>
            <a:ext cx="6096000" cy="4064000"/>
            <a:chOff x="3594954" y="1709895"/>
            <a:chExt cx="6096000" cy="4064000"/>
          </a:xfrm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0DAC20B4-D26A-4952-4093-B6228A60C2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0044660"/>
                </p:ext>
              </p:extLst>
            </p:nvPr>
          </p:nvGraphicFramePr>
          <p:xfrm>
            <a:off x="3594954" y="1709895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3651EA-9D81-4892-9D7A-AAFB3F2787E3}"/>
                </a:ext>
              </a:extLst>
            </p:cNvPr>
            <p:cNvSpPr txBox="1"/>
            <p:nvPr/>
          </p:nvSpPr>
          <p:spPr>
            <a:xfrm>
              <a:off x="6364944" y="4370786"/>
              <a:ext cx="835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en-US" altLang="ko-KR" kern="0">
                  <a:solidFill>
                    <a:srgbClr val="DD6F64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98%</a:t>
              </a:r>
              <a:endParaRPr lang="ko-KR" altLang="en-US" kern="0" dirty="0">
                <a:solidFill>
                  <a:srgbClr val="DD6F6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1B34C-7610-84C7-7282-C6C3A74A2428}"/>
                </a:ext>
              </a:extLst>
            </p:cNvPr>
            <p:cNvSpPr txBox="1"/>
            <p:nvPr/>
          </p:nvSpPr>
          <p:spPr>
            <a:xfrm>
              <a:off x="6339552" y="278981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en-US" altLang="ko-KR" kern="0" dirty="0">
                  <a:solidFill>
                    <a:srgbClr val="DDD8EB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/>
                  <a:sym typeface="Arial"/>
                </a:rPr>
                <a:t>2%</a:t>
              </a:r>
              <a:endParaRPr lang="ko-KR" altLang="en-US" kern="0" dirty="0">
                <a:solidFill>
                  <a:srgbClr val="DDD8EB">
                    <a:lumMod val="50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CAF9182-11F3-C3BC-0DAB-2E069CEC2367}"/>
              </a:ext>
            </a:extLst>
          </p:cNvPr>
          <p:cNvSpPr txBox="1"/>
          <p:nvPr/>
        </p:nvSpPr>
        <p:spPr>
          <a:xfrm>
            <a:off x="65314" y="6512635"/>
            <a:ext cx="11534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[1] </a:t>
            </a:r>
            <a:r>
              <a:rPr lang="ko-KR" altLang="en-US" sz="1200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식품의약품안전처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(2020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기준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07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 animBg="1"/>
      <p:bldP spid="36" grpId="0"/>
      <p:bldP spid="38" grpId="0" animBg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Ⅱ. </a:t>
            </a:r>
            <a:r>
              <a:rPr lang="ko-KR" altLang="en-US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 정의</a:t>
            </a:r>
          </a:p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7/49p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BC75D7E-2DD0-A6CC-9B1B-CD9940CFBC14}"/>
              </a:ext>
            </a:extLst>
          </p:cNvPr>
          <p:cNvGrpSpPr/>
          <p:nvPr/>
        </p:nvGrpSpPr>
        <p:grpSpPr>
          <a:xfrm>
            <a:off x="1222120" y="781050"/>
            <a:ext cx="3980335" cy="4174614"/>
            <a:chOff x="1446054" y="1341692"/>
            <a:chExt cx="3980335" cy="41746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364332-A5B5-5434-216E-564E1C781CA5}"/>
                </a:ext>
              </a:extLst>
            </p:cNvPr>
            <p:cNvSpPr txBox="1"/>
            <p:nvPr/>
          </p:nvSpPr>
          <p:spPr>
            <a:xfrm>
              <a:off x="1446054" y="3801926"/>
              <a:ext cx="3980335" cy="1714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“복약지도 설명을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듣긴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듣는데 </a:t>
              </a:r>
              <a:r>
                <a:rPr lang="ko-KR" altLang="en-US" dirty="0">
                  <a:highlight>
                    <a:srgbClr val="FDC3C3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내가 몇 알을 먹어야 하는지 기억이 안 날 때가 많아요</a:t>
              </a:r>
              <a:r>
                <a:rPr lang="en-US" altLang="ko-KR" dirty="0">
                  <a:highlight>
                    <a:srgbClr val="FDC3C3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그래서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 마음대로 먹은 적이 많아요”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시각장애인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3, 30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남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전맹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570FAD0-4314-F555-A623-FB003EB21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70" t="1837" r="12470" b="14067"/>
            <a:stretch>
              <a:fillRect/>
            </a:stretch>
          </p:blipFill>
          <p:spPr>
            <a:xfrm>
              <a:off x="2420856" y="1341692"/>
              <a:ext cx="2074323" cy="2074323"/>
            </a:xfrm>
            <a:custGeom>
              <a:avLst/>
              <a:gdLst>
                <a:gd name="connsiteX0" fmla="*/ 1315616 w 2631232"/>
                <a:gd name="connsiteY0" fmla="*/ 0 h 2631232"/>
                <a:gd name="connsiteX1" fmla="*/ 2631232 w 2631232"/>
                <a:gd name="connsiteY1" fmla="*/ 1315616 h 2631232"/>
                <a:gd name="connsiteX2" fmla="*/ 1315616 w 2631232"/>
                <a:gd name="connsiteY2" fmla="*/ 2631232 h 2631232"/>
                <a:gd name="connsiteX3" fmla="*/ 0 w 2631232"/>
                <a:gd name="connsiteY3" fmla="*/ 1315616 h 2631232"/>
                <a:gd name="connsiteX4" fmla="*/ 1315616 w 2631232"/>
                <a:gd name="connsiteY4" fmla="*/ 0 h 263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1232" h="2631232">
                  <a:moveTo>
                    <a:pt x="1315616" y="0"/>
                  </a:moveTo>
                  <a:cubicBezTo>
                    <a:pt x="2042211" y="0"/>
                    <a:pt x="2631232" y="589021"/>
                    <a:pt x="2631232" y="1315616"/>
                  </a:cubicBezTo>
                  <a:cubicBezTo>
                    <a:pt x="2631232" y="2042211"/>
                    <a:pt x="2042211" y="2631232"/>
                    <a:pt x="1315616" y="2631232"/>
                  </a:cubicBezTo>
                  <a:cubicBezTo>
                    <a:pt x="589021" y="2631232"/>
                    <a:pt x="0" y="2042211"/>
                    <a:pt x="0" y="1315616"/>
                  </a:cubicBezTo>
                  <a:cubicBezTo>
                    <a:pt x="0" y="589021"/>
                    <a:pt x="589021" y="0"/>
                    <a:pt x="1315616" y="0"/>
                  </a:cubicBezTo>
                  <a:close/>
                </a:path>
              </a:pathLst>
            </a:cu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E0A8AD8-EF09-8FAE-1887-22EF76542DCF}"/>
              </a:ext>
            </a:extLst>
          </p:cNvPr>
          <p:cNvGrpSpPr/>
          <p:nvPr/>
        </p:nvGrpSpPr>
        <p:grpSpPr>
          <a:xfrm>
            <a:off x="6643205" y="781050"/>
            <a:ext cx="4184485" cy="4512422"/>
            <a:chOff x="7678903" y="1341693"/>
            <a:chExt cx="4184485" cy="45124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AC5D1A-241A-67D6-CDB5-5394CA8F7E40}"/>
                </a:ext>
              </a:extLst>
            </p:cNvPr>
            <p:cNvSpPr txBox="1"/>
            <p:nvPr/>
          </p:nvSpPr>
          <p:spPr>
            <a:xfrm>
              <a:off x="7678903" y="3724237"/>
              <a:ext cx="4184485" cy="212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“약 종류가 매우 많잖아요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근데 이게 다 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섞여 있으니까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>
                  <a:highlight>
                    <a:srgbClr val="FDC3C3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뭐가 </a:t>
              </a:r>
              <a:r>
                <a:rPr lang="ko-KR" altLang="en-US" dirty="0" err="1">
                  <a:highlight>
                    <a:srgbClr val="FDC3C3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뭔지</a:t>
              </a:r>
              <a:r>
                <a:rPr lang="ko-KR" altLang="en-US" dirty="0">
                  <a:highlight>
                    <a:srgbClr val="FDC3C3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몰라서 헷갈릴 때도 있어요</a:t>
              </a:r>
              <a:r>
                <a:rPr lang="en-US" altLang="ko-KR" dirty="0">
                  <a:highlight>
                    <a:srgbClr val="FDC3C3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보호자가 없으면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안돼요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아니면 </a:t>
              </a:r>
              <a:r>
                <a:rPr lang="ko-KR" altLang="en-US" dirty="0">
                  <a:highlight>
                    <a:srgbClr val="FDC3C3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아무거나 먹는 수밖에 없죠</a:t>
              </a:r>
              <a:r>
                <a:rPr lang="en-US" altLang="ko-KR" dirty="0">
                  <a:highlight>
                    <a:srgbClr val="FDC3C3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뭐” 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시각장애인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2, 30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여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전맹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0F7884B-4DB3-6586-2691-674A129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470" r="12470" b="14957"/>
            <a:stretch>
              <a:fillRect/>
            </a:stretch>
          </p:blipFill>
          <p:spPr>
            <a:xfrm>
              <a:off x="8733983" y="1341693"/>
              <a:ext cx="2074323" cy="2074323"/>
            </a:xfrm>
            <a:custGeom>
              <a:avLst/>
              <a:gdLst>
                <a:gd name="connsiteX0" fmla="*/ 1315616 w 2631232"/>
                <a:gd name="connsiteY0" fmla="*/ 0 h 2631232"/>
                <a:gd name="connsiteX1" fmla="*/ 2631232 w 2631232"/>
                <a:gd name="connsiteY1" fmla="*/ 1315616 h 2631232"/>
                <a:gd name="connsiteX2" fmla="*/ 1315616 w 2631232"/>
                <a:gd name="connsiteY2" fmla="*/ 2631232 h 2631232"/>
                <a:gd name="connsiteX3" fmla="*/ 0 w 2631232"/>
                <a:gd name="connsiteY3" fmla="*/ 1315616 h 2631232"/>
                <a:gd name="connsiteX4" fmla="*/ 1315616 w 2631232"/>
                <a:gd name="connsiteY4" fmla="*/ 0 h 263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1232" h="2631232">
                  <a:moveTo>
                    <a:pt x="1315616" y="0"/>
                  </a:moveTo>
                  <a:cubicBezTo>
                    <a:pt x="2042211" y="0"/>
                    <a:pt x="2631232" y="589021"/>
                    <a:pt x="2631232" y="1315616"/>
                  </a:cubicBezTo>
                  <a:cubicBezTo>
                    <a:pt x="2631232" y="2042211"/>
                    <a:pt x="2042211" y="2631232"/>
                    <a:pt x="1315616" y="2631232"/>
                  </a:cubicBezTo>
                  <a:cubicBezTo>
                    <a:pt x="589021" y="2631232"/>
                    <a:pt x="0" y="2042211"/>
                    <a:pt x="0" y="1315616"/>
                  </a:cubicBezTo>
                  <a:cubicBezTo>
                    <a:pt x="0" y="589021"/>
                    <a:pt x="589021" y="0"/>
                    <a:pt x="1315616" y="0"/>
                  </a:cubicBezTo>
                  <a:close/>
                </a:path>
              </a:pathLst>
            </a:cu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9824DD5-101F-2131-F706-88DC3148744F}"/>
              </a:ext>
            </a:extLst>
          </p:cNvPr>
          <p:cNvSpPr txBox="1"/>
          <p:nvPr/>
        </p:nvSpPr>
        <p:spPr>
          <a:xfrm>
            <a:off x="65314" y="6512635"/>
            <a:ext cx="11534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구희조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한은아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장선미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오정미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한나영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(2016).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시각장애인의 의약품 안전사용 실태에 대한 심층면접조사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한국임상약학회지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26(1), 24-32.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891289C-5F42-1C8E-D4DF-2828A37442BC}"/>
              </a:ext>
            </a:extLst>
          </p:cNvPr>
          <p:cNvGrpSpPr/>
          <p:nvPr/>
        </p:nvGrpSpPr>
        <p:grpSpPr>
          <a:xfrm>
            <a:off x="3234083" y="5679383"/>
            <a:ext cx="5811608" cy="671935"/>
            <a:chOff x="2981105" y="5687298"/>
            <a:chExt cx="5811608" cy="6719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820092C-1C61-29FA-3C1C-DA3AC499394F}"/>
                </a:ext>
              </a:extLst>
            </p:cNvPr>
            <p:cNvGrpSpPr/>
            <p:nvPr/>
          </p:nvGrpSpPr>
          <p:grpSpPr>
            <a:xfrm>
              <a:off x="2981105" y="5763764"/>
              <a:ext cx="2188857" cy="519004"/>
              <a:chOff x="2638649" y="4423741"/>
              <a:chExt cx="2188857" cy="519004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11BDEA2B-CA69-DEEF-5263-7427CE86C7FC}"/>
                  </a:ext>
                </a:extLst>
              </p:cNvPr>
              <p:cNvSpPr/>
              <p:nvPr/>
            </p:nvSpPr>
            <p:spPr>
              <a:xfrm>
                <a:off x="2638649" y="4463905"/>
                <a:ext cx="2188857" cy="4788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C94922-309F-BD07-D470-5A831A16244E}"/>
                  </a:ext>
                </a:extLst>
              </p:cNvPr>
              <p:cNvSpPr txBox="1"/>
              <p:nvPr/>
            </p:nvSpPr>
            <p:spPr>
              <a:xfrm>
                <a:off x="2945268" y="4423741"/>
                <a:ext cx="1575613" cy="467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약물 오남용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2FB8891-474C-F29F-B79D-27DD6EBB4802}"/>
                </a:ext>
              </a:extLst>
            </p:cNvPr>
            <p:cNvGrpSpPr/>
            <p:nvPr/>
          </p:nvGrpSpPr>
          <p:grpSpPr>
            <a:xfrm>
              <a:off x="6603856" y="5770214"/>
              <a:ext cx="2188857" cy="492472"/>
              <a:chOff x="2639246" y="5682355"/>
              <a:chExt cx="2188857" cy="49247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17FC5E9E-8201-23DA-3377-47F0B6B0D0E4}"/>
                  </a:ext>
                </a:extLst>
              </p:cNvPr>
              <p:cNvSpPr/>
              <p:nvPr/>
            </p:nvSpPr>
            <p:spPr>
              <a:xfrm>
                <a:off x="2639246" y="5695987"/>
                <a:ext cx="2188857" cy="4788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5979E5-7341-04D2-5CBE-309B7BFFBF31}"/>
                  </a:ext>
                </a:extLst>
              </p:cNvPr>
              <p:cNvSpPr txBox="1"/>
              <p:nvPr/>
            </p:nvSpPr>
            <p:spPr>
              <a:xfrm>
                <a:off x="3220522" y="5682355"/>
                <a:ext cx="1025107" cy="467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부작용</a:t>
                </a:r>
              </a:p>
            </p:txBody>
          </p:sp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D6B79EF7-864F-3D4D-DBA6-963C1CF58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3899" y="5687298"/>
              <a:ext cx="699250" cy="671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6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Ⅱ. </a:t>
            </a:r>
            <a:r>
              <a:rPr lang="ko-KR" altLang="en-US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sp>
        <p:nvSpPr>
          <p:cNvPr id="26" name="제목 4">
            <a:extLst>
              <a:ext uri="{FF2B5EF4-FFF2-40B4-BE49-F238E27FC236}">
                <a16:creationId xmlns:a16="http://schemas.microsoft.com/office/drawing/2014/main" id="{52565DDA-794C-7653-267D-CD38908C799B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564F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문제 정의</a:t>
            </a:r>
          </a:p>
          <a:p>
            <a:pPr marL="0" marR="0" lvl="0" indent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j-cs"/>
            </a:endParaRP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rPr>
              <a:t>8/49p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BC75D7E-2DD0-A6CC-9B1B-CD9940CFBC14}"/>
              </a:ext>
            </a:extLst>
          </p:cNvPr>
          <p:cNvGrpSpPr/>
          <p:nvPr/>
        </p:nvGrpSpPr>
        <p:grpSpPr>
          <a:xfrm>
            <a:off x="1222120" y="781050"/>
            <a:ext cx="3980335" cy="4174614"/>
            <a:chOff x="1446054" y="1341692"/>
            <a:chExt cx="3980335" cy="41746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364332-A5B5-5434-216E-564E1C781CA5}"/>
                </a:ext>
              </a:extLst>
            </p:cNvPr>
            <p:cNvSpPr txBox="1"/>
            <p:nvPr/>
          </p:nvSpPr>
          <p:spPr>
            <a:xfrm>
              <a:off x="1446054" y="3801926"/>
              <a:ext cx="3980335" cy="1714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“복약지도 설명을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듣긴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듣는데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DC3C3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내가 몇 알을 먹어야 하는지 기억이 안 날 때가 많아요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DC3C3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그래서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제 마음대로 먹은 적이 많아요”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.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시각장애인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3, 30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남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전맹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570FAD0-4314-F555-A623-FB003EB21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70" t="1837" r="12470" b="14067"/>
            <a:stretch>
              <a:fillRect/>
            </a:stretch>
          </p:blipFill>
          <p:spPr>
            <a:xfrm>
              <a:off x="2420856" y="1341692"/>
              <a:ext cx="2074323" cy="2074323"/>
            </a:xfrm>
            <a:custGeom>
              <a:avLst/>
              <a:gdLst>
                <a:gd name="connsiteX0" fmla="*/ 1315616 w 2631232"/>
                <a:gd name="connsiteY0" fmla="*/ 0 h 2631232"/>
                <a:gd name="connsiteX1" fmla="*/ 2631232 w 2631232"/>
                <a:gd name="connsiteY1" fmla="*/ 1315616 h 2631232"/>
                <a:gd name="connsiteX2" fmla="*/ 1315616 w 2631232"/>
                <a:gd name="connsiteY2" fmla="*/ 2631232 h 2631232"/>
                <a:gd name="connsiteX3" fmla="*/ 0 w 2631232"/>
                <a:gd name="connsiteY3" fmla="*/ 1315616 h 2631232"/>
                <a:gd name="connsiteX4" fmla="*/ 1315616 w 2631232"/>
                <a:gd name="connsiteY4" fmla="*/ 0 h 263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1232" h="2631232">
                  <a:moveTo>
                    <a:pt x="1315616" y="0"/>
                  </a:moveTo>
                  <a:cubicBezTo>
                    <a:pt x="2042211" y="0"/>
                    <a:pt x="2631232" y="589021"/>
                    <a:pt x="2631232" y="1315616"/>
                  </a:cubicBezTo>
                  <a:cubicBezTo>
                    <a:pt x="2631232" y="2042211"/>
                    <a:pt x="2042211" y="2631232"/>
                    <a:pt x="1315616" y="2631232"/>
                  </a:cubicBezTo>
                  <a:cubicBezTo>
                    <a:pt x="589021" y="2631232"/>
                    <a:pt x="0" y="2042211"/>
                    <a:pt x="0" y="1315616"/>
                  </a:cubicBezTo>
                  <a:cubicBezTo>
                    <a:pt x="0" y="589021"/>
                    <a:pt x="589021" y="0"/>
                    <a:pt x="1315616" y="0"/>
                  </a:cubicBezTo>
                  <a:close/>
                </a:path>
              </a:pathLst>
            </a:cu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E0A8AD8-EF09-8FAE-1887-22EF76542DCF}"/>
              </a:ext>
            </a:extLst>
          </p:cNvPr>
          <p:cNvGrpSpPr/>
          <p:nvPr/>
        </p:nvGrpSpPr>
        <p:grpSpPr>
          <a:xfrm>
            <a:off x="6643205" y="781050"/>
            <a:ext cx="4184485" cy="4512422"/>
            <a:chOff x="7678903" y="1341693"/>
            <a:chExt cx="4184485" cy="45124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AC5D1A-241A-67D6-CDB5-5394CA8F7E40}"/>
                </a:ext>
              </a:extLst>
            </p:cNvPr>
            <p:cNvSpPr txBox="1"/>
            <p:nvPr/>
          </p:nvSpPr>
          <p:spPr>
            <a:xfrm>
              <a:off x="7678903" y="3724237"/>
              <a:ext cx="4184485" cy="212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“약 종류가 매우 많잖아요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근데 이게 다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섞여 있으니까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DC3C3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뭐가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DC3C3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뭔지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DC3C3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몰라서 헷갈릴 때도 있어요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DC3C3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.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보호자가 없으면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안돼요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.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아니면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DC3C3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아무거나 먹는 수밖에 없죠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DC3C3"/>
                  </a:highlight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.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뭐”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시각장애인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2, 30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대 여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전맹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0F7884B-4DB3-6586-2691-674A129E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470" r="12470" b="14957"/>
            <a:stretch>
              <a:fillRect/>
            </a:stretch>
          </p:blipFill>
          <p:spPr>
            <a:xfrm>
              <a:off x="8733983" y="1341693"/>
              <a:ext cx="2074323" cy="2074323"/>
            </a:xfrm>
            <a:custGeom>
              <a:avLst/>
              <a:gdLst>
                <a:gd name="connsiteX0" fmla="*/ 1315616 w 2631232"/>
                <a:gd name="connsiteY0" fmla="*/ 0 h 2631232"/>
                <a:gd name="connsiteX1" fmla="*/ 2631232 w 2631232"/>
                <a:gd name="connsiteY1" fmla="*/ 1315616 h 2631232"/>
                <a:gd name="connsiteX2" fmla="*/ 1315616 w 2631232"/>
                <a:gd name="connsiteY2" fmla="*/ 2631232 h 2631232"/>
                <a:gd name="connsiteX3" fmla="*/ 0 w 2631232"/>
                <a:gd name="connsiteY3" fmla="*/ 1315616 h 2631232"/>
                <a:gd name="connsiteX4" fmla="*/ 1315616 w 2631232"/>
                <a:gd name="connsiteY4" fmla="*/ 0 h 263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1232" h="2631232">
                  <a:moveTo>
                    <a:pt x="1315616" y="0"/>
                  </a:moveTo>
                  <a:cubicBezTo>
                    <a:pt x="2042211" y="0"/>
                    <a:pt x="2631232" y="589021"/>
                    <a:pt x="2631232" y="1315616"/>
                  </a:cubicBezTo>
                  <a:cubicBezTo>
                    <a:pt x="2631232" y="2042211"/>
                    <a:pt x="2042211" y="2631232"/>
                    <a:pt x="1315616" y="2631232"/>
                  </a:cubicBezTo>
                  <a:cubicBezTo>
                    <a:pt x="589021" y="2631232"/>
                    <a:pt x="0" y="2042211"/>
                    <a:pt x="0" y="1315616"/>
                  </a:cubicBezTo>
                  <a:cubicBezTo>
                    <a:pt x="0" y="589021"/>
                    <a:pt x="589021" y="0"/>
                    <a:pt x="1315616" y="0"/>
                  </a:cubicBezTo>
                  <a:close/>
                </a:path>
              </a:pathLst>
            </a:cu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9824DD5-101F-2131-F706-88DC3148744F}"/>
              </a:ext>
            </a:extLst>
          </p:cNvPr>
          <p:cNvSpPr txBox="1"/>
          <p:nvPr/>
        </p:nvSpPr>
        <p:spPr>
          <a:xfrm>
            <a:off x="65314" y="6512635"/>
            <a:ext cx="11534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구희조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한은아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장선미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오정미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and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한나영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(2016).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국내 시각장애인의 의약품 안전사용 실태에 대한 심층면접조사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한국임상약학회지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26(1), 24-32.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891289C-5F42-1C8E-D4DF-2828A37442BC}"/>
              </a:ext>
            </a:extLst>
          </p:cNvPr>
          <p:cNvGrpSpPr/>
          <p:nvPr/>
        </p:nvGrpSpPr>
        <p:grpSpPr>
          <a:xfrm>
            <a:off x="3234083" y="5679383"/>
            <a:ext cx="5811608" cy="671935"/>
            <a:chOff x="2981105" y="5687298"/>
            <a:chExt cx="5811608" cy="67193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820092C-1C61-29FA-3C1C-DA3AC499394F}"/>
                </a:ext>
              </a:extLst>
            </p:cNvPr>
            <p:cNvGrpSpPr/>
            <p:nvPr/>
          </p:nvGrpSpPr>
          <p:grpSpPr>
            <a:xfrm>
              <a:off x="2981105" y="5763764"/>
              <a:ext cx="2188857" cy="519004"/>
              <a:chOff x="2638649" y="4423741"/>
              <a:chExt cx="2188857" cy="519004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11BDEA2B-CA69-DEEF-5263-7427CE86C7FC}"/>
                  </a:ext>
                </a:extLst>
              </p:cNvPr>
              <p:cNvSpPr/>
              <p:nvPr/>
            </p:nvSpPr>
            <p:spPr>
              <a:xfrm>
                <a:off x="2638649" y="4463905"/>
                <a:ext cx="2188857" cy="4788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C94922-309F-BD07-D470-5A831A16244E}"/>
                  </a:ext>
                </a:extLst>
              </p:cNvPr>
              <p:cNvSpPr txBox="1"/>
              <p:nvPr/>
            </p:nvSpPr>
            <p:spPr>
              <a:xfrm>
                <a:off x="2945268" y="4423741"/>
                <a:ext cx="1575613" cy="467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약물 오남용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2FB8891-474C-F29F-B79D-27DD6EBB4802}"/>
                </a:ext>
              </a:extLst>
            </p:cNvPr>
            <p:cNvGrpSpPr/>
            <p:nvPr/>
          </p:nvGrpSpPr>
          <p:grpSpPr>
            <a:xfrm>
              <a:off x="6603856" y="5770214"/>
              <a:ext cx="2188857" cy="492472"/>
              <a:chOff x="2639246" y="5682355"/>
              <a:chExt cx="2188857" cy="49247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17FC5E9E-8201-23DA-3377-47F0B6B0D0E4}"/>
                  </a:ext>
                </a:extLst>
              </p:cNvPr>
              <p:cNvSpPr/>
              <p:nvPr/>
            </p:nvSpPr>
            <p:spPr>
              <a:xfrm>
                <a:off x="2639246" y="5695987"/>
                <a:ext cx="2188857" cy="4788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5979E5-7341-04D2-5CBE-309B7BFFBF31}"/>
                  </a:ext>
                </a:extLst>
              </p:cNvPr>
              <p:cNvSpPr txBox="1"/>
              <p:nvPr/>
            </p:nvSpPr>
            <p:spPr>
              <a:xfrm>
                <a:off x="3220522" y="5682355"/>
                <a:ext cx="1025107" cy="467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부작용</a:t>
                </a:r>
              </a:p>
            </p:txBody>
          </p:sp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D6B79EF7-864F-3D4D-DBA6-963C1CF58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3899" y="5687298"/>
              <a:ext cx="699250" cy="671935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F03DF-E553-0A68-5ADC-CCC6D877CD17}"/>
              </a:ext>
            </a:extLst>
          </p:cNvPr>
          <p:cNvSpPr/>
          <p:nvPr/>
        </p:nvSpPr>
        <p:spPr>
          <a:xfrm>
            <a:off x="-143669" y="-181947"/>
            <a:ext cx="12540342" cy="72218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1C4FF3-B3A5-1932-45BC-9B46A959CAFB}"/>
              </a:ext>
            </a:extLst>
          </p:cNvPr>
          <p:cNvSpPr/>
          <p:nvPr/>
        </p:nvSpPr>
        <p:spPr>
          <a:xfrm>
            <a:off x="-158620" y="3065714"/>
            <a:ext cx="12540342" cy="10088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3D02D-84A8-F144-0A4B-4DBDE43CE096}"/>
              </a:ext>
            </a:extLst>
          </p:cNvPr>
          <p:cNvSpPr txBox="1"/>
          <p:nvPr/>
        </p:nvSpPr>
        <p:spPr>
          <a:xfrm>
            <a:off x="1450233" y="3187630"/>
            <a:ext cx="10170367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 장애인의 합리적 복약을 위한 사회적 지원서비스의 필요성 시사 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endParaRPr lang="ko-KR" altLang="en-US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417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FE046B-99E0-1A0F-EEE7-B30D11D36639}"/>
              </a:ext>
            </a:extLst>
          </p:cNvPr>
          <p:cNvCxnSpPr>
            <a:cxnSpLocks/>
          </p:cNvCxnSpPr>
          <p:nvPr/>
        </p:nvCxnSpPr>
        <p:spPr>
          <a:xfrm>
            <a:off x="328613" y="723900"/>
            <a:ext cx="11534775" cy="0"/>
          </a:xfrm>
          <a:prstGeom prst="line">
            <a:avLst/>
          </a:prstGeom>
          <a:ln w="19050">
            <a:solidFill>
              <a:srgbClr val="256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4">
            <a:extLst>
              <a:ext uri="{FF2B5EF4-FFF2-40B4-BE49-F238E27FC236}">
                <a16:creationId xmlns:a16="http://schemas.microsoft.com/office/drawing/2014/main" id="{D75F8842-5DCB-F81E-32DD-BEB980F1D453}"/>
              </a:ext>
            </a:extLst>
          </p:cNvPr>
          <p:cNvSpPr txBox="1">
            <a:spLocks/>
          </p:cNvSpPr>
          <p:nvPr/>
        </p:nvSpPr>
        <p:spPr>
          <a:xfrm>
            <a:off x="328613" y="29520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latinLnBrk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Ⅱ. </a:t>
            </a:r>
            <a:r>
              <a:rPr lang="ko-KR" altLang="en-US" sz="18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</a:p>
        </p:txBody>
      </p:sp>
      <p:sp>
        <p:nvSpPr>
          <p:cNvPr id="27" name="제목 4">
            <a:extLst>
              <a:ext uri="{FF2B5EF4-FFF2-40B4-BE49-F238E27FC236}">
                <a16:creationId xmlns:a16="http://schemas.microsoft.com/office/drawing/2014/main" id="{28649646-81E2-9119-3B6C-96EA3DC2466A}"/>
              </a:ext>
            </a:extLst>
          </p:cNvPr>
          <p:cNvSpPr txBox="1">
            <a:spLocks/>
          </p:cNvSpPr>
          <p:nvPr/>
        </p:nvSpPr>
        <p:spPr>
          <a:xfrm>
            <a:off x="5060131" y="238058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9/49p</a:t>
            </a:r>
          </a:p>
        </p:txBody>
      </p:sp>
      <p:sp>
        <p:nvSpPr>
          <p:cNvPr id="3" name="제목 4">
            <a:extLst>
              <a:ext uri="{FF2B5EF4-FFF2-40B4-BE49-F238E27FC236}">
                <a16:creationId xmlns:a16="http://schemas.microsoft.com/office/drawing/2014/main" id="{FCAD8D45-FFFC-14E5-1D67-FCDE0A554880}"/>
              </a:ext>
            </a:extLst>
          </p:cNvPr>
          <p:cNvSpPr txBox="1">
            <a:spLocks/>
          </p:cNvSpPr>
          <p:nvPr/>
        </p:nvSpPr>
        <p:spPr>
          <a:xfrm>
            <a:off x="9791649" y="285683"/>
            <a:ext cx="2071739" cy="4783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 고객 </a:t>
            </a:r>
            <a:r>
              <a:rPr lang="en-US" altLang="ko-KR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3. </a:t>
            </a:r>
            <a:r>
              <a:rPr lang="ko-KR" altLang="en-US" sz="1400" dirty="0">
                <a:solidFill>
                  <a:srgbClr val="2564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솔루션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564F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037C0-0B1D-1C52-5E17-071F22B9BDF2}"/>
              </a:ext>
            </a:extLst>
          </p:cNvPr>
          <p:cNvSpPr txBox="1"/>
          <p:nvPr/>
        </p:nvSpPr>
        <p:spPr>
          <a:xfrm>
            <a:off x="2991804" y="844723"/>
            <a:ext cx="6208391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 장애인을 위한 복약 지도 서비스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2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2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645D78-7E4B-86EC-1F4A-00509D5A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7" y="2220589"/>
            <a:ext cx="3834566" cy="3356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6E562-15AA-EDB7-DB5F-F5B7AE4B6ED9}"/>
              </a:ext>
            </a:extLst>
          </p:cNvPr>
          <p:cNvSpPr txBox="1"/>
          <p:nvPr/>
        </p:nvSpPr>
        <p:spPr>
          <a:xfrm>
            <a:off x="122753" y="1611122"/>
            <a:ext cx="4790172" cy="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 고객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73D96-7B57-AA7C-90A7-52472FDD9505}"/>
              </a:ext>
            </a:extLst>
          </p:cNvPr>
          <p:cNvSpPr txBox="1"/>
          <p:nvPr/>
        </p:nvSpPr>
        <p:spPr>
          <a:xfrm>
            <a:off x="751384" y="5635027"/>
            <a:ext cx="329793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 장애인</a:t>
            </a: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F4158AF7-F78F-904B-E12C-AF38A7983385}"/>
              </a:ext>
            </a:extLst>
          </p:cNvPr>
          <p:cNvSpPr/>
          <p:nvPr/>
        </p:nvSpPr>
        <p:spPr>
          <a:xfrm>
            <a:off x="9890551" y="3632604"/>
            <a:ext cx="2128889" cy="771712"/>
          </a:xfrm>
          <a:prstGeom prst="flowChartTerminator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의약품 구분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C537B16-5841-89A1-F8DC-53BB41A4FD90}"/>
              </a:ext>
            </a:extLst>
          </p:cNvPr>
          <p:cNvSpPr/>
          <p:nvPr/>
        </p:nvSpPr>
        <p:spPr>
          <a:xfrm>
            <a:off x="9890552" y="4690424"/>
            <a:ext cx="2128889" cy="771712"/>
          </a:xfrm>
          <a:prstGeom prst="flowChartTerminator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의약품 정보 안내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5A11DB1A-DF1F-FF14-AE45-9E1882E45750}"/>
              </a:ext>
            </a:extLst>
          </p:cNvPr>
          <p:cNvSpPr/>
          <p:nvPr/>
        </p:nvSpPr>
        <p:spPr>
          <a:xfrm>
            <a:off x="9890552" y="5748244"/>
            <a:ext cx="2128889" cy="771712"/>
          </a:xfrm>
          <a:prstGeom prst="flowChartTerminator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복용 지도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69B4513-4F96-FFCA-1907-6A7386C9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816" y="2220589"/>
            <a:ext cx="3055885" cy="582980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AC8FB80-87D0-F3B8-BB65-AAA3A57044E8}"/>
              </a:ext>
            </a:extLst>
          </p:cNvPr>
          <p:cNvSpPr/>
          <p:nvPr/>
        </p:nvSpPr>
        <p:spPr>
          <a:xfrm>
            <a:off x="4271058" y="2673752"/>
            <a:ext cx="2222339" cy="3009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B9B544-CEAB-0AA1-7586-41062B000832}"/>
              </a:ext>
            </a:extLst>
          </p:cNvPr>
          <p:cNvSpPr txBox="1"/>
          <p:nvPr/>
        </p:nvSpPr>
        <p:spPr>
          <a:xfrm>
            <a:off x="2966707" y="2158424"/>
            <a:ext cx="479017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애플리케이션 사용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EE9FA0D-C2AA-E396-8268-FB1897432E84}"/>
              </a:ext>
            </a:extLst>
          </p:cNvPr>
          <p:cNvSpPr/>
          <p:nvPr/>
        </p:nvSpPr>
        <p:spPr>
          <a:xfrm flipH="1">
            <a:off x="4296155" y="4378213"/>
            <a:ext cx="2222339" cy="30094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260766-C96F-7D04-D70B-2FD43B0F8A62}"/>
              </a:ext>
            </a:extLst>
          </p:cNvPr>
          <p:cNvSpPr txBox="1"/>
          <p:nvPr/>
        </p:nvSpPr>
        <p:spPr>
          <a:xfrm>
            <a:off x="4680445" y="4726598"/>
            <a:ext cx="2273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약물 오남용 방지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9FA368A9-1F4E-C1F1-1A2B-28C5885F0AFB}"/>
              </a:ext>
            </a:extLst>
          </p:cNvPr>
          <p:cNvSpPr/>
          <p:nvPr/>
        </p:nvSpPr>
        <p:spPr>
          <a:xfrm>
            <a:off x="9890551" y="2574784"/>
            <a:ext cx="2128889" cy="771712"/>
          </a:xfrm>
          <a:prstGeom prst="flowChartTerminator">
            <a:avLst/>
          </a:prstGeom>
          <a:solidFill>
            <a:srgbClr val="256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위치 안내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28AEEF8-24FD-715F-F16E-EF646BA58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6" t="32338" r="13353" b="61779"/>
          <a:stretch/>
        </p:blipFill>
        <p:spPr>
          <a:xfrm>
            <a:off x="7284061" y="1817552"/>
            <a:ext cx="2015394" cy="30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6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5" grpId="0" animBg="1"/>
      <p:bldP spid="28" grpId="0"/>
      <p:bldP spid="29" grpId="0" animBg="1"/>
      <p:bldP spid="33" grpId="0"/>
      <p:bldP spid="3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282435"/>
    </a:dk1>
    <a:lt1>
      <a:srgbClr val="F9F8F2"/>
    </a:lt1>
    <a:dk2>
      <a:srgbClr val="7968AF"/>
    </a:dk2>
    <a:lt2>
      <a:srgbClr val="EDEAF7"/>
    </a:lt2>
    <a:accent1>
      <a:srgbClr val="9485BA"/>
    </a:accent1>
    <a:accent2>
      <a:srgbClr val="BDB4D5"/>
    </a:accent2>
    <a:accent3>
      <a:srgbClr val="DDD8EB"/>
    </a:accent3>
    <a:accent4>
      <a:srgbClr val="DD6F64"/>
    </a:accent4>
    <a:accent5>
      <a:srgbClr val="F0A29A"/>
    </a:accent5>
    <a:accent6>
      <a:srgbClr val="C7E580"/>
    </a:accent6>
    <a:hlink>
      <a:srgbClr val="282435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4109</TotalTime>
  <Words>3416</Words>
  <Application>Microsoft Office PowerPoint</Application>
  <PresentationFormat>와이드스크린</PresentationFormat>
  <Paragraphs>871</Paragraphs>
  <Slides>49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함초롬돋움</vt:lpstr>
      <vt:lpstr>나눔스퀘어_ac Bold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hyejin</dc:creator>
  <cp:lastModifiedBy>andw1970@outlook.kr</cp:lastModifiedBy>
  <cp:revision>260</cp:revision>
  <cp:lastPrinted>2022-08-09T15:12:43Z</cp:lastPrinted>
  <dcterms:created xsi:type="dcterms:W3CDTF">2022-08-08T13:27:49Z</dcterms:created>
  <dcterms:modified xsi:type="dcterms:W3CDTF">2023-02-01T13:19:58Z</dcterms:modified>
</cp:coreProperties>
</file>